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Lst>
  <p:notesMasterIdLst>
    <p:notesMasterId r:id="rId27"/>
  </p:notesMasterIdLst>
  <p:sldIdLst>
    <p:sldId id="256" r:id="rId2"/>
    <p:sldId id="257" r:id="rId3"/>
    <p:sldId id="258" r:id="rId4"/>
    <p:sldId id="259" r:id="rId5"/>
    <p:sldId id="260" r:id="rId6"/>
    <p:sldId id="273" r:id="rId7"/>
    <p:sldId id="261" r:id="rId8"/>
    <p:sldId id="262" r:id="rId9"/>
    <p:sldId id="274" r:id="rId10"/>
    <p:sldId id="263" r:id="rId11"/>
    <p:sldId id="275" r:id="rId12"/>
    <p:sldId id="264" r:id="rId13"/>
    <p:sldId id="276" r:id="rId14"/>
    <p:sldId id="265" r:id="rId15"/>
    <p:sldId id="277" r:id="rId16"/>
    <p:sldId id="266" r:id="rId17"/>
    <p:sldId id="267" r:id="rId18"/>
    <p:sldId id="278" r:id="rId19"/>
    <p:sldId id="268" r:id="rId20"/>
    <p:sldId id="271" r:id="rId21"/>
    <p:sldId id="279" r:id="rId22"/>
    <p:sldId id="270" r:id="rId23"/>
    <p:sldId id="280" r:id="rId24"/>
    <p:sldId id="272" r:id="rId25"/>
    <p:sldId id="269" r:id="rId26"/>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000000"/>
    <a:srgbClr val="009999"/>
    <a:srgbClr val="FF6600"/>
    <a:srgbClr val="008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autoAdjust="0"/>
    <p:restoredTop sz="94696" autoAdjust="0"/>
  </p:normalViewPr>
  <p:slideViewPr>
    <p:cSldViewPr>
      <p:cViewPr varScale="1">
        <p:scale>
          <a:sx n="77" d="100"/>
          <a:sy n="77" d="100"/>
        </p:scale>
        <p:origin x="-95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imes New Roman" charset="0"/>
              </a:defRPr>
            </a:lvl1pPr>
          </a:lstStyle>
          <a:p>
            <a:pPr>
              <a:defRPr/>
            </a:pPr>
            <a:endParaRPr lang="es-V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imes New Roman" charset="0"/>
              </a:defRPr>
            </a:lvl1pPr>
          </a:lstStyle>
          <a:p>
            <a:pPr>
              <a:defRPr/>
            </a:pPr>
            <a:fld id="{B78B005E-2573-498E-88E2-52AF5F4C20A9}" type="datetimeFigureOut">
              <a:rPr lang="es-VE"/>
              <a:pPr>
                <a:defRPr/>
              </a:pPr>
              <a:t>10/03/2009</a:t>
            </a:fld>
            <a:endParaRPr lang="es-V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s-VE"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s-VE"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Times New Roman" charset="0"/>
              </a:defRPr>
            </a:lvl1pPr>
          </a:lstStyle>
          <a:p>
            <a:pPr>
              <a:defRPr/>
            </a:pPr>
            <a:endParaRPr lang="es-V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Times New Roman" charset="0"/>
              </a:defRPr>
            </a:lvl1pPr>
          </a:lstStyle>
          <a:p>
            <a:pPr>
              <a:defRPr/>
            </a:pPr>
            <a:fld id="{A62E3F7E-3F2B-4D66-BDCD-BE193FEC3891}" type="slidenum">
              <a:rPr lang="es-VE"/>
              <a:pPr>
                <a:defRPr/>
              </a:pPr>
              <a:t>‹#›</a:t>
            </a:fld>
            <a:endParaRPr lang="es-VE"/>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348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CE67D97-66A2-4E38-9B27-131F2BC165B4}" type="slidenum">
              <a:rPr lang="es-VE" smtClean="0">
                <a:latin typeface="Times New Roman" pitchFamily="18" charset="0"/>
              </a:rPr>
              <a:pPr/>
              <a:t>1</a:t>
            </a:fld>
            <a:endParaRPr lang="es-VE" smtClean="0">
              <a:latin typeface="Times New Roman"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440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4139727-B2F4-4D8A-BACF-575ABAEA5AD1}" type="slidenum">
              <a:rPr lang="es-VE" smtClean="0">
                <a:latin typeface="Times New Roman" pitchFamily="18" charset="0"/>
              </a:rPr>
              <a:pPr/>
              <a:t>10</a:t>
            </a:fld>
            <a:endParaRPr lang="es-VE" smtClean="0">
              <a:latin typeface="Times New Roman"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BB4443E-3973-403B-AF39-1D8CEDD5F3C5}" type="slidenum">
              <a:rPr lang="es-VE" smtClean="0">
                <a:latin typeface="Times New Roman" pitchFamily="18" charset="0"/>
              </a:rPr>
              <a:pPr/>
              <a:t>11</a:t>
            </a:fld>
            <a:endParaRPr lang="es-VE" smtClean="0">
              <a:latin typeface="Times New Roman"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46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7519237-AE74-4FCC-9AA2-EDB01427CAC6}" type="slidenum">
              <a:rPr lang="es-VE" smtClean="0">
                <a:latin typeface="Times New Roman" pitchFamily="18" charset="0"/>
              </a:rPr>
              <a:pPr/>
              <a:t>12</a:t>
            </a:fld>
            <a:endParaRPr lang="es-VE" smtClean="0">
              <a:latin typeface="Times New Roman"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471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DD66AF5-2207-40DD-BD94-BF9F3D6D6153}" type="slidenum">
              <a:rPr lang="es-VE" smtClean="0">
                <a:latin typeface="Times New Roman" pitchFamily="18" charset="0"/>
              </a:rPr>
              <a:pPr/>
              <a:t>13</a:t>
            </a:fld>
            <a:endParaRPr lang="es-VE" smtClean="0">
              <a:latin typeface="Times New Roman"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787FBDF-FD6F-469F-865D-F50CCDA0B34F}" type="slidenum">
              <a:rPr lang="es-VE" smtClean="0">
                <a:latin typeface="Times New Roman" pitchFamily="18" charset="0"/>
              </a:rPr>
              <a:pPr/>
              <a:t>14</a:t>
            </a:fld>
            <a:endParaRPr lang="es-VE" smtClean="0">
              <a:latin typeface="Times New Roman"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9E074B4-F826-4396-A9AF-5EFA95FBD44F}" type="slidenum">
              <a:rPr lang="es-VE" smtClean="0">
                <a:latin typeface="Times New Roman" pitchFamily="18" charset="0"/>
              </a:rPr>
              <a:pPr/>
              <a:t>15</a:t>
            </a:fld>
            <a:endParaRPr lang="es-VE" smtClean="0">
              <a:latin typeface="Times New Roman"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86EB71B-4C4D-4D7B-AE28-D54DF6814619}" type="slidenum">
              <a:rPr lang="es-VE" smtClean="0">
                <a:latin typeface="Times New Roman" pitchFamily="18" charset="0"/>
              </a:rPr>
              <a:pPr/>
              <a:t>16</a:t>
            </a:fld>
            <a:endParaRPr lang="es-VE" smtClean="0">
              <a:latin typeface="Times New Roman"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51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1DC9283-632E-4295-A660-21CA550A774C}" type="slidenum">
              <a:rPr lang="es-VE" smtClean="0">
                <a:latin typeface="Times New Roman" pitchFamily="18" charset="0"/>
              </a:rPr>
              <a:pPr/>
              <a:t>17</a:t>
            </a:fld>
            <a:endParaRPr lang="es-VE" smtClean="0">
              <a:latin typeface="Times New Roman"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961AC37-4730-468E-B844-782EB7C06CD0}" type="slidenum">
              <a:rPr lang="es-VE" smtClean="0">
                <a:latin typeface="Times New Roman" pitchFamily="18" charset="0"/>
              </a:rPr>
              <a:pPr/>
              <a:t>18</a:t>
            </a:fld>
            <a:endParaRPr lang="es-VE" smtClean="0">
              <a:latin typeface="Times New Roman"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53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08D500A-45EC-4D27-939A-E333C4CC359A}" type="slidenum">
              <a:rPr lang="es-VE" smtClean="0">
                <a:latin typeface="Times New Roman" pitchFamily="18" charset="0"/>
              </a:rPr>
              <a:pPr/>
              <a:t>19</a:t>
            </a:fld>
            <a:endParaRPr lang="es-VE" smtClean="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358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C29AC5E-7812-4FA0-B109-19E184B91015}" type="slidenum">
              <a:rPr lang="es-VE" smtClean="0">
                <a:latin typeface="Times New Roman" pitchFamily="18" charset="0"/>
              </a:rPr>
              <a:pPr/>
              <a:t>2</a:t>
            </a:fld>
            <a:endParaRPr lang="es-VE" smtClean="0">
              <a:latin typeface="Times New Roman" pitchFamily="18"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3B59956-FADA-4DE5-B728-969BF7B30F92}" type="slidenum">
              <a:rPr lang="es-VE" smtClean="0">
                <a:latin typeface="Times New Roman" pitchFamily="18" charset="0"/>
              </a:rPr>
              <a:pPr/>
              <a:t>20</a:t>
            </a:fld>
            <a:endParaRPr lang="es-VE" smtClean="0">
              <a:latin typeface="Times New Roman"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24EF78A-40E6-4C26-9813-F6474F10425A}" type="slidenum">
              <a:rPr lang="es-VE" smtClean="0">
                <a:latin typeface="Times New Roman" pitchFamily="18" charset="0"/>
              </a:rPr>
              <a:pPr/>
              <a:t>21</a:t>
            </a:fld>
            <a:endParaRPr lang="es-VE" smtClean="0">
              <a:latin typeface="Times New Roman"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563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BB1601D-3FE3-4EA2-9021-48273C35DC2F}" type="slidenum">
              <a:rPr lang="es-VE" smtClean="0">
                <a:latin typeface="Times New Roman" pitchFamily="18" charset="0"/>
              </a:rPr>
              <a:pPr/>
              <a:t>22</a:t>
            </a:fld>
            <a:endParaRPr lang="es-VE" smtClean="0">
              <a:latin typeface="Times New Roman"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573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414A680-0B48-4874-9E76-24BA1426D06A}" type="slidenum">
              <a:rPr lang="es-VE" smtClean="0">
                <a:latin typeface="Times New Roman" pitchFamily="18" charset="0"/>
              </a:rPr>
              <a:pPr/>
              <a:t>23</a:t>
            </a:fld>
            <a:endParaRPr lang="es-VE" smtClean="0">
              <a:latin typeface="Times New Roman"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583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4BFDBAC-8519-475D-B591-CFF295562247}" type="slidenum">
              <a:rPr lang="es-VE" smtClean="0">
                <a:latin typeface="Times New Roman" pitchFamily="18" charset="0"/>
              </a:rPr>
              <a:pPr/>
              <a:t>24</a:t>
            </a:fld>
            <a:endParaRPr lang="es-VE" smtClean="0">
              <a:latin typeface="Times New Roman"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593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542BCB7-0FB0-42C0-9F6E-9DE2FF18CA7E}" type="slidenum">
              <a:rPr lang="es-VE" smtClean="0">
                <a:latin typeface="Times New Roman" pitchFamily="18" charset="0"/>
              </a:rPr>
              <a:pPr/>
              <a:t>25</a:t>
            </a:fld>
            <a:endParaRPr lang="es-VE" smtClean="0">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368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F5B6C96-D9F1-4E27-827F-32834010B509}" type="slidenum">
              <a:rPr lang="es-VE" smtClean="0">
                <a:latin typeface="Times New Roman" pitchFamily="18" charset="0"/>
              </a:rPr>
              <a:pPr/>
              <a:t>3</a:t>
            </a:fld>
            <a:endParaRPr lang="es-VE" smtClean="0">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37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083EA6C-9D63-48AE-965C-AF59BD267F19}" type="slidenum">
              <a:rPr lang="es-VE" smtClean="0">
                <a:latin typeface="Times New Roman" pitchFamily="18" charset="0"/>
              </a:rPr>
              <a:pPr/>
              <a:t>4</a:t>
            </a:fld>
            <a:endParaRPr lang="es-VE" smtClean="0">
              <a:latin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389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9E8BA06-C3D5-4C15-936E-5A1BCC49EF92}" type="slidenum">
              <a:rPr lang="es-VE" smtClean="0">
                <a:latin typeface="Times New Roman" pitchFamily="18" charset="0"/>
              </a:rPr>
              <a:pPr/>
              <a:t>5</a:t>
            </a:fld>
            <a:endParaRPr lang="es-VE" smtClean="0">
              <a:latin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399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94832E1-728A-4CC3-BAC2-C43A5086DE22}" type="slidenum">
              <a:rPr lang="es-VE" smtClean="0">
                <a:latin typeface="Times New Roman" pitchFamily="18" charset="0"/>
              </a:rPr>
              <a:pPr/>
              <a:t>6</a:t>
            </a:fld>
            <a:endParaRPr lang="es-VE" smtClean="0">
              <a:latin typeface="Times New Roman"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409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6774B6B-212C-4FFC-B44D-16DB5DC29C47}" type="slidenum">
              <a:rPr lang="es-VE" smtClean="0">
                <a:latin typeface="Times New Roman" pitchFamily="18" charset="0"/>
              </a:rPr>
              <a:pPr/>
              <a:t>7</a:t>
            </a:fld>
            <a:endParaRPr lang="es-VE" smtClean="0">
              <a:latin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419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E09155A-2025-4034-9EF1-FAB5D3BF13D5}" type="slidenum">
              <a:rPr lang="es-VE" smtClean="0">
                <a:latin typeface="Times New Roman" pitchFamily="18" charset="0"/>
              </a:rPr>
              <a:pPr/>
              <a:t>8</a:t>
            </a:fld>
            <a:endParaRPr lang="es-VE" smtClean="0">
              <a:latin typeface="Times New Roman"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VE" smtClean="0"/>
          </a:p>
        </p:txBody>
      </p:sp>
      <p:sp>
        <p:nvSpPr>
          <p:cNvPr id="430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DE06DF9-44AE-48D9-9B7E-A1EBFE801CB9}" type="slidenum">
              <a:rPr lang="es-VE" smtClean="0">
                <a:latin typeface="Times New Roman" pitchFamily="18" charset="0"/>
              </a:rPr>
              <a:pPr/>
              <a:t>9</a:t>
            </a:fld>
            <a:endParaRPr lang="es-VE"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gray">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2743200" y="3657600"/>
            <a:ext cx="6248400" cy="1143000"/>
          </a:xfrm>
        </p:spPr>
        <p:txBody>
          <a:bodyPr/>
          <a:lstStyle>
            <a:lvl1pPr algn="l">
              <a:defRPr sz="4000"/>
            </a:lvl1pPr>
          </a:lstStyle>
          <a:p>
            <a:r>
              <a:rPr lang="en-US"/>
              <a:t>Click to edit title</a:t>
            </a:r>
          </a:p>
        </p:txBody>
      </p:sp>
      <p:sp>
        <p:nvSpPr>
          <p:cNvPr id="49155" name="Rectangle 3"/>
          <p:cNvSpPr>
            <a:spLocks noGrp="1" noChangeArrowheads="1"/>
          </p:cNvSpPr>
          <p:nvPr>
            <p:ph type="subTitle" idx="1"/>
          </p:nvPr>
        </p:nvSpPr>
        <p:spPr>
          <a:xfrm>
            <a:off x="2743200" y="4648200"/>
            <a:ext cx="6248400" cy="762000"/>
          </a:xfrm>
        </p:spPr>
        <p:txBody>
          <a:bodyPr/>
          <a:lstStyle>
            <a:lvl1pPr marL="0" indent="0">
              <a:buFont typeface="Wingdings" pitchFamily="2" charset="2"/>
              <a:buNone/>
              <a:defRPr sz="2800">
                <a:solidFill>
                  <a:srgbClr val="B2B2B2"/>
                </a:solidFill>
              </a:defRPr>
            </a:lvl1pPr>
          </a:lstStyle>
          <a:p>
            <a:r>
              <a:rPr lang="en-US"/>
              <a:t>Click to edit subtitle style</a:t>
            </a:r>
          </a:p>
        </p:txBody>
      </p:sp>
      <p:sp>
        <p:nvSpPr>
          <p:cNvPr id="4" name="Rectangle 4"/>
          <p:cNvSpPr>
            <a:spLocks noGrp="1" noChangeArrowheads="1"/>
          </p:cNvSpPr>
          <p:nvPr>
            <p:ph type="dt" sz="quarter"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C1F7641E-7D5F-4E36-BF2D-AA0145905A9B}"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V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0BF691D-E506-4313-8A52-7DA3AE3B16B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28600"/>
            <a:ext cx="1809750" cy="6324600"/>
          </a:xfrm>
        </p:spPr>
        <p:txBody>
          <a:bodyPr vert="eaVert"/>
          <a:lstStyle/>
          <a:p>
            <a:r>
              <a:rPr lang="en-US" smtClean="0"/>
              <a:t>Click to edit Master title style</a:t>
            </a:r>
            <a:endParaRPr lang="es-VE"/>
          </a:p>
        </p:txBody>
      </p:sp>
      <p:sp>
        <p:nvSpPr>
          <p:cNvPr id="3" name="Vertical Text Placeholder 2"/>
          <p:cNvSpPr>
            <a:spLocks noGrp="1"/>
          </p:cNvSpPr>
          <p:nvPr>
            <p:ph type="body" orient="vert" idx="1"/>
          </p:nvPr>
        </p:nvSpPr>
        <p:spPr>
          <a:xfrm>
            <a:off x="1752600" y="228600"/>
            <a:ext cx="5276850" cy="6324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26D0BB4-CBED-4103-98DE-4C4889E7353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V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90FFDEC-C375-46D5-8F6A-82F6A6B7A88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s-V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06D5424-626C-4C8C-B009-F33A697854E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VE"/>
          </a:p>
        </p:txBody>
      </p:sp>
      <p:sp>
        <p:nvSpPr>
          <p:cNvPr id="3" name="Content Placeholder 2"/>
          <p:cNvSpPr>
            <a:spLocks noGrp="1"/>
          </p:cNvSpPr>
          <p:nvPr>
            <p:ph sz="half" idx="1"/>
          </p:nvPr>
        </p:nvSpPr>
        <p:spPr>
          <a:xfrm>
            <a:off x="1755775" y="1447800"/>
            <a:ext cx="3541713"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4" name="Content Placeholder 3"/>
          <p:cNvSpPr>
            <a:spLocks noGrp="1"/>
          </p:cNvSpPr>
          <p:nvPr>
            <p:ph sz="half" idx="2"/>
          </p:nvPr>
        </p:nvSpPr>
        <p:spPr>
          <a:xfrm>
            <a:off x="5449888" y="1447800"/>
            <a:ext cx="3541712"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1A5BA6B-E743-490A-AD19-9ED3F71EB7A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s-V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B2A70AF2-8D06-408A-A481-CB9BA77AE58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VE"/>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8A56973-5F0D-4497-80C7-E4294EF3E4B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176B4876-F6E4-4536-9E8E-EF20B914A658}"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s-V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8B3E180-735D-4E2A-9C58-F691BC6F6BB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s-V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V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1B7F2C2-9C93-475C-98D7-AB1A8686389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752600" y="228600"/>
            <a:ext cx="7239000" cy="838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title style</a:t>
            </a:r>
          </a:p>
        </p:txBody>
      </p:sp>
      <p:sp>
        <p:nvSpPr>
          <p:cNvPr id="1027" name="Rectangle 3"/>
          <p:cNvSpPr>
            <a:spLocks noGrp="1" noChangeArrowheads="1"/>
          </p:cNvSpPr>
          <p:nvPr>
            <p:ph type="body" idx="1"/>
          </p:nvPr>
        </p:nvSpPr>
        <p:spPr bwMode="auto">
          <a:xfrm>
            <a:off x="1755775" y="1447800"/>
            <a:ext cx="7235825" cy="5105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Times New Roman"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Times New Roman"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Times New Roman" charset="0"/>
              </a:defRPr>
            </a:lvl1pPr>
          </a:lstStyle>
          <a:p>
            <a:pPr>
              <a:defRPr/>
            </a:pPr>
            <a:fld id="{A87A90E7-F4E7-4F86-ADE5-19595F747DA7}"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99"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Verdana" pitchFamily="34" charset="0"/>
        </a:defRPr>
      </a:lvl2pPr>
      <a:lvl3pPr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Verdana" pitchFamily="34" charset="0"/>
        </a:defRPr>
      </a:lvl3pPr>
      <a:lvl4pPr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Verdana" pitchFamily="34" charset="0"/>
        </a:defRPr>
      </a:lvl4pPr>
      <a:lvl5pPr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Verdana" pitchFamily="34" charset="0"/>
        </a:defRPr>
      </a:lvl5pPr>
      <a:lvl6pPr marL="457200"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Verdana" pitchFamily="34" charset="0"/>
        </a:defRPr>
      </a:lvl6pPr>
      <a:lvl7pPr marL="914400"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Verdana" pitchFamily="34" charset="0"/>
        </a:defRPr>
      </a:lvl7pPr>
      <a:lvl8pPr marL="1371600"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Verdana" pitchFamily="34" charset="0"/>
        </a:defRPr>
      </a:lvl8pPr>
      <a:lvl9pPr marL="1828800"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Verdana" pitchFamily="34" charset="0"/>
        </a:defRPr>
      </a:lvl9pPr>
    </p:titleStyle>
    <p:bodyStyle>
      <a:lvl1pPr marL="342900" indent="-342900" algn="l" rtl="0" eaLnBrk="0" fontAlgn="base" hangingPunct="0">
        <a:spcBef>
          <a:spcPct val="20000"/>
        </a:spcBef>
        <a:spcAft>
          <a:spcPct val="0"/>
        </a:spcAft>
        <a:buClr>
          <a:schemeClr val="accent2"/>
        </a:buClr>
        <a:buSzPct val="75000"/>
        <a:buFont typeface="Wingdings" pitchFamily="2" charset="2"/>
        <a:buChar char="n"/>
        <a:defRPr kumimoji="1"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5000"/>
        <a:buFont typeface="Wingdings" pitchFamily="2" charset="2"/>
        <a:buChar char="n"/>
        <a:defRPr kumimoji="1"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75000"/>
        <a:buFont typeface="Wingdings" pitchFamily="2" charset="2"/>
        <a:buChar char="n"/>
        <a:defRPr kumimoji="1"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5000"/>
        <a:buFont typeface="Wingdings" pitchFamily="2" charset="2"/>
        <a:buChar char="n"/>
        <a:defRPr kumimoji="1"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accent2"/>
        </a:buClr>
        <a:buSzPct val="75000"/>
        <a:buFont typeface="Wingdings" pitchFamily="2" charset="2"/>
        <a:buChar char="n"/>
        <a:defRPr kumimoji="1" sz="2000">
          <a:solidFill>
            <a:schemeClr val="tx1"/>
          </a:solidFill>
          <a:effectLst>
            <a:outerShdw blurRad="38100" dist="38100" dir="2700000" algn="tl">
              <a:srgbClr val="000000"/>
            </a:outerShdw>
          </a:effectLst>
          <a:latin typeface="+mn-lt"/>
        </a:defRPr>
      </a:lvl5pPr>
      <a:lvl6pPr marL="2514600" indent="-228600" algn="l" rtl="0" eaLnBrk="0" fontAlgn="base" hangingPunct="0">
        <a:spcBef>
          <a:spcPct val="20000"/>
        </a:spcBef>
        <a:spcAft>
          <a:spcPct val="0"/>
        </a:spcAft>
        <a:buClr>
          <a:schemeClr val="accent2"/>
        </a:buClr>
        <a:buSzPct val="75000"/>
        <a:buFont typeface="Wingdings" pitchFamily="2" charset="2"/>
        <a:buChar char="n"/>
        <a:defRPr kumimoji="1" sz="2000">
          <a:solidFill>
            <a:schemeClr val="tx1"/>
          </a:solidFill>
          <a:effectLst>
            <a:outerShdw blurRad="38100" dist="38100" dir="2700000" algn="tl">
              <a:srgbClr val="000000"/>
            </a:outerShdw>
          </a:effectLst>
          <a:latin typeface="+mn-lt"/>
        </a:defRPr>
      </a:lvl6pPr>
      <a:lvl7pPr marL="2971800" indent="-228600" algn="l" rtl="0" eaLnBrk="0" fontAlgn="base" hangingPunct="0">
        <a:spcBef>
          <a:spcPct val="20000"/>
        </a:spcBef>
        <a:spcAft>
          <a:spcPct val="0"/>
        </a:spcAft>
        <a:buClr>
          <a:schemeClr val="accent2"/>
        </a:buClr>
        <a:buSzPct val="75000"/>
        <a:buFont typeface="Wingdings" pitchFamily="2" charset="2"/>
        <a:buChar char="n"/>
        <a:defRPr kumimoji="1" sz="2000">
          <a:solidFill>
            <a:schemeClr val="tx1"/>
          </a:solidFill>
          <a:effectLst>
            <a:outerShdw blurRad="38100" dist="38100" dir="2700000" algn="tl">
              <a:srgbClr val="000000"/>
            </a:outerShdw>
          </a:effectLst>
          <a:latin typeface="+mn-lt"/>
        </a:defRPr>
      </a:lvl7pPr>
      <a:lvl8pPr marL="3429000" indent="-228600" algn="l" rtl="0" eaLnBrk="0" fontAlgn="base" hangingPunct="0">
        <a:spcBef>
          <a:spcPct val="20000"/>
        </a:spcBef>
        <a:spcAft>
          <a:spcPct val="0"/>
        </a:spcAft>
        <a:buClr>
          <a:schemeClr val="accent2"/>
        </a:buClr>
        <a:buSzPct val="75000"/>
        <a:buFont typeface="Wingdings" pitchFamily="2" charset="2"/>
        <a:buChar char="n"/>
        <a:defRPr kumimoji="1" sz="2000">
          <a:solidFill>
            <a:schemeClr val="tx1"/>
          </a:solidFill>
          <a:effectLst>
            <a:outerShdw blurRad="38100" dist="38100" dir="2700000" algn="tl">
              <a:srgbClr val="000000"/>
            </a:outerShdw>
          </a:effectLst>
          <a:latin typeface="+mn-lt"/>
        </a:defRPr>
      </a:lvl8pPr>
      <a:lvl9pPr marL="3886200" indent="-228600" algn="l" rtl="0" eaLnBrk="0" fontAlgn="base" hangingPunct="0">
        <a:spcBef>
          <a:spcPct val="20000"/>
        </a:spcBef>
        <a:spcAft>
          <a:spcPct val="0"/>
        </a:spcAft>
        <a:buClr>
          <a:schemeClr val="accent2"/>
        </a:buClr>
        <a:buSzPct val="75000"/>
        <a:buFont typeface="Wingdings" pitchFamily="2" charset="2"/>
        <a:buChar char="n"/>
        <a:defRPr kumimoji="1" sz="2000">
          <a:solidFill>
            <a:schemeClr val="tx1"/>
          </a:solidFill>
          <a:effectLst>
            <a:outerShdw blurRad="38100" dist="38100" dir="2700000" algn="tl">
              <a:srgbClr val="000000"/>
            </a:outerShdw>
          </a:effectLst>
          <a:latin typeface="+mn-lt"/>
        </a:defRPr>
      </a:lvl9pPr>
    </p:bodyStyle>
    <p:otherStyle>
      <a:defPPr>
        <a:defRPr lang="es-V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3.png"/><Relationship Id="rId4" Type="http://schemas.openxmlformats.org/officeDocument/2006/relationships/image" Target="../media/image46.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8" descr="glass-house-building-at-spr.jpg"/>
          <p:cNvPicPr>
            <a:picLocks noChangeAspect="1"/>
          </p:cNvPicPr>
          <p:nvPr/>
        </p:nvPicPr>
        <p:blipFill>
          <a:blip r:embed="rId3"/>
          <a:srcRect/>
          <a:stretch>
            <a:fillRect/>
          </a:stretch>
        </p:blipFill>
        <p:spPr bwMode="auto">
          <a:xfrm>
            <a:off x="2286000" y="168275"/>
            <a:ext cx="4419600" cy="6394450"/>
          </a:xfrm>
          <a:prstGeom prst="rect">
            <a:avLst/>
          </a:prstGeom>
          <a:noFill/>
          <a:ln w="9525">
            <a:noFill/>
            <a:miter lim="800000"/>
            <a:headEnd/>
            <a:tailEnd/>
          </a:ln>
        </p:spPr>
      </p:pic>
      <p:sp>
        <p:nvSpPr>
          <p:cNvPr id="6" name="Rectangle 5"/>
          <p:cNvSpPr/>
          <p:nvPr/>
        </p:nvSpPr>
        <p:spPr>
          <a:xfrm>
            <a:off x="6324600" y="457200"/>
            <a:ext cx="1598613" cy="1108075"/>
          </a:xfrm>
          <a:prstGeom prst="rect">
            <a:avLst/>
          </a:prstGeom>
        </p:spPr>
        <p:txBody>
          <a:bodyPr wrap="none">
            <a:spAutoFit/>
          </a:bodyPr>
          <a:lstStyle/>
          <a:p>
            <a:pPr eaLnBrk="0" hangingPunct="0">
              <a:defRPr/>
            </a:pPr>
            <a:r>
              <a:rPr kumimoji="1" lang="en-US" sz="6600" u="sng" kern="0" dirty="0">
                <a:solidFill>
                  <a:srgbClr val="FF0000"/>
                </a:solidFill>
                <a:effectLst>
                  <a:outerShdw blurRad="38100" dist="38100" dir="2700000" algn="tl">
                    <a:srgbClr val="000000"/>
                  </a:outerShdw>
                </a:effectLst>
                <a:latin typeface="Pristina" pitchFamily="66" charset="0"/>
                <a:ea typeface="+mj-ea"/>
                <a:cs typeface="+mj-cs"/>
              </a:rPr>
              <a:t>Glass</a:t>
            </a:r>
          </a:p>
        </p:txBody>
      </p:sp>
      <p:sp>
        <p:nvSpPr>
          <p:cNvPr id="3076" name="TextBox 7"/>
          <p:cNvSpPr txBox="1">
            <a:spLocks noChangeArrowheads="1"/>
          </p:cNvSpPr>
          <p:nvPr/>
        </p:nvSpPr>
        <p:spPr bwMode="auto">
          <a:xfrm>
            <a:off x="7086600" y="5486400"/>
            <a:ext cx="2895600" cy="1570038"/>
          </a:xfrm>
          <a:prstGeom prst="rect">
            <a:avLst/>
          </a:prstGeom>
          <a:solidFill>
            <a:srgbClr val="000000"/>
          </a:solidFill>
          <a:ln w="9525">
            <a:noFill/>
            <a:miter lim="800000"/>
            <a:headEnd/>
            <a:tailEnd/>
          </a:ln>
        </p:spPr>
        <p:txBody>
          <a:bodyPr>
            <a:spAutoFit/>
          </a:bodyPr>
          <a:lstStyle/>
          <a:p>
            <a:r>
              <a:rPr lang="en-US" u="sng">
                <a:solidFill>
                  <a:srgbClr val="FF0000"/>
                </a:solidFill>
                <a:latin typeface="Pristina" pitchFamily="66" charset="0"/>
              </a:rPr>
              <a:t>By:          </a:t>
            </a:r>
          </a:p>
          <a:p>
            <a:r>
              <a:rPr lang="en-US">
                <a:solidFill>
                  <a:srgbClr val="FF0000"/>
                </a:solidFill>
                <a:latin typeface="Pristina" pitchFamily="66" charset="0"/>
              </a:rPr>
              <a:t>Mario Popoli</a:t>
            </a:r>
          </a:p>
          <a:p>
            <a:r>
              <a:rPr lang="en-US">
                <a:solidFill>
                  <a:srgbClr val="FF0000"/>
                </a:solidFill>
                <a:latin typeface="Pristina" pitchFamily="66" charset="0"/>
              </a:rPr>
              <a:t>Augusto González</a:t>
            </a:r>
          </a:p>
          <a:p>
            <a:endParaRPr lang="es-VE"/>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1"/>
          <p:cNvSpPr txBox="1">
            <a:spLocks noChangeArrowheads="1"/>
          </p:cNvSpPr>
          <p:nvPr/>
        </p:nvSpPr>
        <p:spPr bwMode="auto">
          <a:xfrm>
            <a:off x="228600" y="152400"/>
            <a:ext cx="4267200" cy="1816100"/>
          </a:xfrm>
          <a:prstGeom prst="rect">
            <a:avLst/>
          </a:prstGeom>
          <a:solidFill>
            <a:srgbClr val="000000"/>
          </a:solidFill>
          <a:ln w="9525">
            <a:noFill/>
            <a:miter lim="800000"/>
            <a:headEnd/>
            <a:tailEnd/>
          </a:ln>
        </p:spPr>
        <p:txBody>
          <a:bodyPr>
            <a:spAutoFit/>
          </a:bodyPr>
          <a:lstStyle/>
          <a:p>
            <a:r>
              <a:rPr lang="en-US" sz="2800">
                <a:solidFill>
                  <a:srgbClr val="00B0F0"/>
                </a:solidFill>
                <a:latin typeface="Pristina" pitchFamily="66" charset="0"/>
              </a:rPr>
              <a:t>When glass is in a melted state, it can be shaped by many methods, but the most common are blowing, pressing, and drawing.</a:t>
            </a:r>
            <a:endParaRPr lang="es-VE" sz="2800">
              <a:solidFill>
                <a:srgbClr val="00B0F0"/>
              </a:solidFill>
              <a:latin typeface="Pristina" pitchFamily="66" charset="0"/>
            </a:endParaRPr>
          </a:p>
        </p:txBody>
      </p:sp>
      <p:pic>
        <p:nvPicPr>
          <p:cNvPr id="12291" name="Picture 2" descr="Blowing Glass.JPG"/>
          <p:cNvPicPr>
            <a:picLocks noChangeAspect="1"/>
          </p:cNvPicPr>
          <p:nvPr/>
        </p:nvPicPr>
        <p:blipFill>
          <a:blip r:embed="rId3"/>
          <a:srcRect/>
          <a:stretch>
            <a:fillRect/>
          </a:stretch>
        </p:blipFill>
        <p:spPr bwMode="auto">
          <a:xfrm>
            <a:off x="4876800" y="228600"/>
            <a:ext cx="4064000" cy="3048000"/>
          </a:xfrm>
          <a:prstGeom prst="rect">
            <a:avLst/>
          </a:prstGeom>
          <a:noFill/>
          <a:ln w="9525">
            <a:noFill/>
            <a:miter lim="800000"/>
            <a:headEnd/>
            <a:tailEnd/>
          </a:ln>
        </p:spPr>
      </p:pic>
      <p:pic>
        <p:nvPicPr>
          <p:cNvPr id="12292" name="Picture 3"/>
          <p:cNvPicPr>
            <a:picLocks noChangeAspect="1" noChangeArrowheads="1"/>
          </p:cNvPicPr>
          <p:nvPr/>
        </p:nvPicPr>
        <p:blipFill>
          <a:blip r:embed="rId4"/>
          <a:srcRect/>
          <a:stretch>
            <a:fillRect/>
          </a:stretch>
        </p:blipFill>
        <p:spPr bwMode="auto">
          <a:xfrm>
            <a:off x="4495800" y="3962400"/>
            <a:ext cx="4267200" cy="2363788"/>
          </a:xfrm>
          <a:prstGeom prst="rect">
            <a:avLst/>
          </a:prstGeom>
          <a:noFill/>
          <a:ln w="12700" cap="sq">
            <a:noFill/>
            <a:miter lim="800000"/>
            <a:headEnd type="none" w="sm" len="sm"/>
            <a:tailEnd type="none" w="sm" len="sm"/>
          </a:ln>
        </p:spPr>
      </p:pic>
      <p:pic>
        <p:nvPicPr>
          <p:cNvPr id="12293" name="Picture 5"/>
          <p:cNvPicPr>
            <a:picLocks noChangeAspect="1" noChangeArrowheads="1"/>
          </p:cNvPicPr>
          <p:nvPr/>
        </p:nvPicPr>
        <p:blipFill>
          <a:blip r:embed="rId5"/>
          <a:srcRect/>
          <a:stretch>
            <a:fillRect/>
          </a:stretch>
        </p:blipFill>
        <p:spPr bwMode="auto">
          <a:xfrm>
            <a:off x="533400" y="2438400"/>
            <a:ext cx="3448050" cy="4179888"/>
          </a:xfrm>
          <a:prstGeom prst="rect">
            <a:avLst/>
          </a:prstGeom>
          <a:noFill/>
          <a:ln w="12700" cap="sq">
            <a:noFill/>
            <a:miter lim="800000"/>
            <a:headEnd type="none" w="sm" len="sm"/>
            <a:tailEnd type="none" w="sm" len="sm"/>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srcRect/>
          <a:stretch>
            <a:fillRect/>
          </a:stretch>
        </p:blipFill>
        <p:spPr bwMode="auto">
          <a:xfrm>
            <a:off x="1066800" y="3175"/>
            <a:ext cx="5946775" cy="6854825"/>
          </a:xfrm>
          <a:prstGeom prst="rect">
            <a:avLst/>
          </a:prstGeom>
          <a:noFill/>
          <a:ln w="12700" cap="sq">
            <a:noFill/>
            <a:miter lim="800000"/>
            <a:headEnd type="none" w="sm" len="sm"/>
            <a:tailEnd type="none" w="sm" len="sm"/>
          </a:ln>
        </p:spPr>
      </p:pic>
      <p:sp>
        <p:nvSpPr>
          <p:cNvPr id="3" name="Rectangle 2"/>
          <p:cNvSpPr/>
          <p:nvPr/>
        </p:nvSpPr>
        <p:spPr>
          <a:xfrm>
            <a:off x="6553200" y="381000"/>
            <a:ext cx="4572000" cy="923925"/>
          </a:xfrm>
          <a:prstGeom prst="rect">
            <a:avLst/>
          </a:prstGeom>
        </p:spPr>
        <p:txBody>
          <a:bodyPr>
            <a:spAutoFit/>
          </a:bodyPr>
          <a:lstStyle/>
          <a:p>
            <a:pPr eaLnBrk="0" hangingPunct="0">
              <a:defRPr/>
            </a:pPr>
            <a:r>
              <a:rPr kumimoji="1" lang="en-US" sz="5400" kern="0" dirty="0">
                <a:solidFill>
                  <a:srgbClr val="00B0F0"/>
                </a:solidFill>
                <a:effectLst>
                  <a:outerShdw blurRad="38100" dist="38100" dir="2700000" algn="tl">
                    <a:srgbClr val="000000"/>
                  </a:outerShdw>
                </a:effectLst>
                <a:latin typeface="Pristina" pitchFamily="66" charset="0"/>
              </a:rPr>
              <a:t>Blowing</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blowing-glass.jpg"/>
          <p:cNvPicPr>
            <a:picLocks noChangeAspect="1"/>
          </p:cNvPicPr>
          <p:nvPr/>
        </p:nvPicPr>
        <p:blipFill>
          <a:blip r:embed="rId3"/>
          <a:srcRect/>
          <a:stretch>
            <a:fillRect/>
          </a:stretch>
        </p:blipFill>
        <p:spPr bwMode="auto">
          <a:xfrm>
            <a:off x="5791200" y="3505200"/>
            <a:ext cx="3352800" cy="3352800"/>
          </a:xfrm>
          <a:prstGeom prst="rect">
            <a:avLst/>
          </a:prstGeom>
          <a:noFill/>
          <a:ln w="9525">
            <a:noFill/>
            <a:miter lim="800000"/>
            <a:headEnd/>
            <a:tailEnd/>
          </a:ln>
        </p:spPr>
      </p:pic>
      <p:pic>
        <p:nvPicPr>
          <p:cNvPr id="14339" name="Picture 1" descr="blowing glass1.jpg"/>
          <p:cNvPicPr>
            <a:picLocks noChangeAspect="1"/>
          </p:cNvPicPr>
          <p:nvPr/>
        </p:nvPicPr>
        <p:blipFill>
          <a:blip r:embed="rId4"/>
          <a:srcRect/>
          <a:stretch>
            <a:fillRect/>
          </a:stretch>
        </p:blipFill>
        <p:spPr bwMode="auto">
          <a:xfrm>
            <a:off x="0" y="0"/>
            <a:ext cx="3200400" cy="4267200"/>
          </a:xfrm>
          <a:prstGeom prst="rect">
            <a:avLst/>
          </a:prstGeom>
          <a:noFill/>
          <a:ln w="9525">
            <a:noFill/>
            <a:miter lim="800000"/>
            <a:headEnd/>
            <a:tailEnd/>
          </a:ln>
        </p:spPr>
      </p:pic>
      <p:sp>
        <p:nvSpPr>
          <p:cNvPr id="14340" name="TextBox 3"/>
          <p:cNvSpPr txBox="1">
            <a:spLocks noChangeArrowheads="1"/>
          </p:cNvSpPr>
          <p:nvPr/>
        </p:nvSpPr>
        <p:spPr bwMode="auto">
          <a:xfrm>
            <a:off x="3200400" y="0"/>
            <a:ext cx="5943600" cy="3540125"/>
          </a:xfrm>
          <a:prstGeom prst="rect">
            <a:avLst/>
          </a:prstGeom>
          <a:solidFill>
            <a:srgbClr val="000000"/>
          </a:solidFill>
          <a:ln w="9525">
            <a:noFill/>
            <a:miter lim="800000"/>
            <a:headEnd/>
            <a:tailEnd/>
          </a:ln>
        </p:spPr>
        <p:txBody>
          <a:bodyPr>
            <a:spAutoFit/>
          </a:bodyPr>
          <a:lstStyle/>
          <a:p>
            <a:r>
              <a:rPr lang="en-US" sz="2800">
                <a:solidFill>
                  <a:srgbClr val="00B0F0"/>
                </a:solidFill>
                <a:latin typeface="Pristina" pitchFamily="66" charset="0"/>
              </a:rPr>
              <a:t>	Blowing is the oldest method of working with glass, dating back thousands of years. A ball of molten, or melted, glass is put on the end of a hollow iron pipe, and a worker blows gentle into the pipe (much like the way you blow soap bubbles) until the glass takes the shape and thinness the blower wants. During this process, the glass is constantly reheated to keep it soft and workable.</a:t>
            </a:r>
            <a:endParaRPr lang="es-VE" sz="2800">
              <a:solidFill>
                <a:srgbClr val="00B0F0"/>
              </a:solidFill>
              <a:latin typeface="Pristina" pitchFamily="66" charset="0"/>
            </a:endParaRPr>
          </a:p>
        </p:txBody>
      </p:sp>
      <p:sp>
        <p:nvSpPr>
          <p:cNvPr id="14341" name="TextBox 4"/>
          <p:cNvSpPr txBox="1">
            <a:spLocks noChangeArrowheads="1"/>
          </p:cNvSpPr>
          <p:nvPr/>
        </p:nvSpPr>
        <p:spPr bwMode="auto">
          <a:xfrm>
            <a:off x="228600" y="4419600"/>
            <a:ext cx="5410200" cy="2246313"/>
          </a:xfrm>
          <a:prstGeom prst="rect">
            <a:avLst/>
          </a:prstGeom>
          <a:solidFill>
            <a:srgbClr val="000000"/>
          </a:solidFill>
          <a:ln w="9525">
            <a:noFill/>
            <a:miter lim="800000"/>
            <a:headEnd/>
            <a:tailEnd/>
          </a:ln>
        </p:spPr>
        <p:txBody>
          <a:bodyPr>
            <a:spAutoFit/>
          </a:bodyPr>
          <a:lstStyle/>
          <a:p>
            <a:r>
              <a:rPr lang="en-US" sz="2800">
                <a:solidFill>
                  <a:srgbClr val="00B0F0"/>
                </a:solidFill>
                <a:latin typeface="Pristina" pitchFamily="66" charset="0"/>
              </a:rPr>
              <a:t>When the glass is shaped to the blower's satisfaction into a bottle or a vase, it is broken from the pipe. Although glass blowing by hand is still done today, it can also be done by machine.</a:t>
            </a:r>
            <a:endParaRPr lang="es-VE" sz="2800">
              <a:solidFill>
                <a:srgbClr val="00B0F0"/>
              </a:solidFill>
              <a:latin typeface="Pristina" pitchFamily="66"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srcRect/>
          <a:stretch>
            <a:fillRect/>
          </a:stretch>
        </p:blipFill>
        <p:spPr bwMode="auto">
          <a:xfrm>
            <a:off x="1981200" y="-25400"/>
            <a:ext cx="5181600" cy="6908800"/>
          </a:xfrm>
          <a:prstGeom prst="rect">
            <a:avLst/>
          </a:prstGeom>
          <a:noFill/>
          <a:ln w="12700" cap="sq">
            <a:noFill/>
            <a:miter lim="800000"/>
            <a:headEnd type="none" w="sm" len="sm"/>
            <a:tailEnd type="none" w="sm" len="sm"/>
          </a:ln>
        </p:spPr>
      </p:pic>
      <p:sp>
        <p:nvSpPr>
          <p:cNvPr id="3" name="Rectangle 2"/>
          <p:cNvSpPr/>
          <p:nvPr/>
        </p:nvSpPr>
        <p:spPr>
          <a:xfrm>
            <a:off x="6553200" y="381000"/>
            <a:ext cx="4572000" cy="923925"/>
          </a:xfrm>
          <a:prstGeom prst="rect">
            <a:avLst/>
          </a:prstGeom>
        </p:spPr>
        <p:txBody>
          <a:bodyPr>
            <a:spAutoFit/>
          </a:bodyPr>
          <a:lstStyle/>
          <a:p>
            <a:pPr eaLnBrk="0" hangingPunct="0">
              <a:defRPr/>
            </a:pPr>
            <a:r>
              <a:rPr kumimoji="1" lang="en-US" sz="5400" kern="0" dirty="0">
                <a:solidFill>
                  <a:srgbClr val="00B0F0"/>
                </a:solidFill>
                <a:effectLst>
                  <a:outerShdw blurRad="38100" dist="38100" dir="2700000" algn="tl">
                    <a:srgbClr val="000000"/>
                  </a:outerShdw>
                </a:effectLst>
                <a:latin typeface="Pristina" pitchFamily="66" charset="0"/>
              </a:rPr>
              <a:t>Pressing</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a:srcRect/>
          <a:stretch>
            <a:fillRect/>
          </a:stretch>
        </p:blipFill>
        <p:spPr bwMode="auto">
          <a:xfrm>
            <a:off x="0" y="0"/>
            <a:ext cx="4114800" cy="3587750"/>
          </a:xfrm>
          <a:prstGeom prst="rect">
            <a:avLst/>
          </a:prstGeom>
          <a:noFill/>
          <a:ln w="12700" cap="sq">
            <a:noFill/>
            <a:miter lim="800000"/>
            <a:headEnd type="none" w="sm" len="sm"/>
            <a:tailEnd type="none" w="sm" len="sm"/>
          </a:ln>
        </p:spPr>
      </p:pic>
      <p:pic>
        <p:nvPicPr>
          <p:cNvPr id="16387" name="Picture 3"/>
          <p:cNvPicPr>
            <a:picLocks noChangeAspect="1" noChangeArrowheads="1"/>
          </p:cNvPicPr>
          <p:nvPr/>
        </p:nvPicPr>
        <p:blipFill>
          <a:blip r:embed="rId4"/>
          <a:srcRect/>
          <a:stretch>
            <a:fillRect/>
          </a:stretch>
        </p:blipFill>
        <p:spPr bwMode="auto">
          <a:xfrm>
            <a:off x="609600" y="3733800"/>
            <a:ext cx="3124200" cy="3124200"/>
          </a:xfrm>
          <a:prstGeom prst="rect">
            <a:avLst/>
          </a:prstGeom>
          <a:noFill/>
          <a:ln w="12700" cap="sq">
            <a:noFill/>
            <a:miter lim="800000"/>
            <a:headEnd type="none" w="sm" len="sm"/>
            <a:tailEnd type="none" w="sm" len="sm"/>
          </a:ln>
        </p:spPr>
      </p:pic>
      <p:sp>
        <p:nvSpPr>
          <p:cNvPr id="16388" name="TextBox 3"/>
          <p:cNvSpPr txBox="1">
            <a:spLocks noChangeArrowheads="1"/>
          </p:cNvSpPr>
          <p:nvPr/>
        </p:nvSpPr>
        <p:spPr bwMode="auto">
          <a:xfrm>
            <a:off x="4648200" y="228600"/>
            <a:ext cx="4267200" cy="2678113"/>
          </a:xfrm>
          <a:prstGeom prst="rect">
            <a:avLst/>
          </a:prstGeom>
          <a:solidFill>
            <a:srgbClr val="000000"/>
          </a:solidFill>
          <a:ln w="9525">
            <a:noFill/>
            <a:miter lim="800000"/>
            <a:headEnd/>
            <a:tailEnd/>
          </a:ln>
        </p:spPr>
        <p:txBody>
          <a:bodyPr>
            <a:spAutoFit/>
          </a:bodyPr>
          <a:lstStyle/>
          <a:p>
            <a:r>
              <a:rPr lang="en-US" sz="2800">
                <a:solidFill>
                  <a:srgbClr val="00B0F0"/>
                </a:solidFill>
                <a:latin typeface="Pristina" pitchFamily="66" charset="0"/>
              </a:rPr>
              <a:t>In the pressing method, a hot glob of glass is dropped into a mold, then pressed with a tool, so the glass fills the inside of the mold. Ashrays, baking dishes, and glass containers are made this way.</a:t>
            </a:r>
            <a:endParaRPr lang="es-VE" sz="2800">
              <a:solidFill>
                <a:srgbClr val="00B0F0"/>
              </a:solidFill>
              <a:latin typeface="Pristina" pitchFamily="66" charset="0"/>
            </a:endParaRPr>
          </a:p>
        </p:txBody>
      </p:sp>
      <p:pic>
        <p:nvPicPr>
          <p:cNvPr id="16389" name="Picture 4"/>
          <p:cNvPicPr>
            <a:picLocks noChangeAspect="1" noChangeArrowheads="1"/>
          </p:cNvPicPr>
          <p:nvPr/>
        </p:nvPicPr>
        <p:blipFill>
          <a:blip r:embed="rId5"/>
          <a:srcRect/>
          <a:stretch>
            <a:fillRect/>
          </a:stretch>
        </p:blipFill>
        <p:spPr bwMode="auto">
          <a:xfrm>
            <a:off x="5181600" y="3124200"/>
            <a:ext cx="3733800" cy="3733800"/>
          </a:xfrm>
          <a:prstGeom prst="rect">
            <a:avLst/>
          </a:prstGeom>
          <a:noFill/>
          <a:ln w="12700" cap="sq">
            <a:noFill/>
            <a:miter lim="800000"/>
            <a:headEnd type="none" w="sm" len="sm"/>
            <a:tailEnd type="none" w="sm" len="sm"/>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3"/>
          <a:srcRect/>
          <a:stretch>
            <a:fillRect/>
          </a:stretch>
        </p:blipFill>
        <p:spPr bwMode="auto">
          <a:xfrm>
            <a:off x="0" y="0"/>
            <a:ext cx="8709025" cy="6858000"/>
          </a:xfrm>
          <a:prstGeom prst="rect">
            <a:avLst/>
          </a:prstGeom>
          <a:noFill/>
          <a:ln w="12700" cap="sq">
            <a:noFill/>
            <a:miter lim="800000"/>
            <a:headEnd type="none" w="sm" len="sm"/>
            <a:tailEnd type="none" w="sm" len="sm"/>
          </a:ln>
        </p:spPr>
      </p:pic>
      <p:sp>
        <p:nvSpPr>
          <p:cNvPr id="3" name="Rectangle 2"/>
          <p:cNvSpPr/>
          <p:nvPr/>
        </p:nvSpPr>
        <p:spPr>
          <a:xfrm>
            <a:off x="6553200" y="381000"/>
            <a:ext cx="4572000" cy="923925"/>
          </a:xfrm>
          <a:prstGeom prst="rect">
            <a:avLst/>
          </a:prstGeom>
        </p:spPr>
        <p:txBody>
          <a:bodyPr>
            <a:spAutoFit/>
          </a:bodyPr>
          <a:lstStyle/>
          <a:p>
            <a:pPr eaLnBrk="0" hangingPunct="0">
              <a:defRPr/>
            </a:pPr>
            <a:r>
              <a:rPr kumimoji="1" lang="en-US" sz="5400" kern="0" dirty="0">
                <a:solidFill>
                  <a:srgbClr val="00B0F0"/>
                </a:solidFill>
                <a:effectLst>
                  <a:outerShdw blurRad="38100" dist="38100" dir="2700000" algn="tl">
                    <a:srgbClr val="000000"/>
                  </a:outerShdw>
                </a:effectLst>
                <a:latin typeface="Pristina" pitchFamily="66" charset="0"/>
              </a:rPr>
              <a:t>Drawing</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228600" y="152400"/>
            <a:ext cx="4343400" cy="6556375"/>
          </a:xfrm>
          <a:prstGeom prst="rect">
            <a:avLst/>
          </a:prstGeom>
          <a:solidFill>
            <a:srgbClr val="000000"/>
          </a:solidFill>
          <a:ln w="9525">
            <a:noFill/>
            <a:miter lim="800000"/>
            <a:headEnd/>
            <a:tailEnd/>
          </a:ln>
        </p:spPr>
        <p:txBody>
          <a:bodyPr>
            <a:spAutoFit/>
          </a:bodyPr>
          <a:lstStyle/>
          <a:p>
            <a:r>
              <a:rPr lang="en-US" sz="2800">
                <a:solidFill>
                  <a:srgbClr val="00B0F0"/>
                </a:solidFill>
                <a:latin typeface="Pristina" pitchFamily="66" charset="0"/>
              </a:rPr>
              <a:t>The drawing method shapes glass flat, as for windows and mirrors, or into tubes, as for fluorescent lights, TV tubes, and laboratory equipment. To make flat glass, first the melted glass is drawn into a tank of melted tin. The tin's perfectly smooth surface forms a smooth layer of glass as the glass floats on top of the tin. To make glass tubing, a stream of molten glass is drawn around the inside of a cylinder. As the cylinder rotates, air is blown through it, forming a continuous tube out of the glass.</a:t>
            </a:r>
            <a:endParaRPr lang="es-VE" sz="2800">
              <a:solidFill>
                <a:srgbClr val="00B0F0"/>
              </a:solidFill>
              <a:latin typeface="Pristina" pitchFamily="66" charset="0"/>
            </a:endParaRPr>
          </a:p>
        </p:txBody>
      </p:sp>
      <p:pic>
        <p:nvPicPr>
          <p:cNvPr id="18435" name="Picture 2"/>
          <p:cNvPicPr>
            <a:picLocks noChangeAspect="1" noChangeArrowheads="1"/>
          </p:cNvPicPr>
          <p:nvPr/>
        </p:nvPicPr>
        <p:blipFill>
          <a:blip r:embed="rId3"/>
          <a:srcRect/>
          <a:stretch>
            <a:fillRect/>
          </a:stretch>
        </p:blipFill>
        <p:spPr bwMode="auto">
          <a:xfrm>
            <a:off x="4724400" y="152400"/>
            <a:ext cx="4286250" cy="3429000"/>
          </a:xfrm>
          <a:prstGeom prst="rect">
            <a:avLst/>
          </a:prstGeom>
          <a:noFill/>
          <a:ln w="12700" cap="sq">
            <a:noFill/>
            <a:miter lim="800000"/>
            <a:headEnd type="none" w="sm" len="sm"/>
            <a:tailEnd type="none" w="sm" len="sm"/>
          </a:ln>
        </p:spPr>
      </p:pic>
      <p:pic>
        <p:nvPicPr>
          <p:cNvPr id="18436" name="Picture 3"/>
          <p:cNvPicPr>
            <a:picLocks noChangeAspect="1" noChangeArrowheads="1"/>
          </p:cNvPicPr>
          <p:nvPr/>
        </p:nvPicPr>
        <p:blipFill>
          <a:blip r:embed="rId4"/>
          <a:srcRect/>
          <a:stretch>
            <a:fillRect/>
          </a:stretch>
        </p:blipFill>
        <p:spPr bwMode="auto">
          <a:xfrm>
            <a:off x="4724400" y="3757613"/>
            <a:ext cx="4267200" cy="2960687"/>
          </a:xfrm>
          <a:prstGeom prst="rect">
            <a:avLst/>
          </a:prstGeom>
          <a:noFill/>
          <a:ln w="12700" cap="sq">
            <a:noFill/>
            <a:miter lim="800000"/>
            <a:headEnd type="none" w="sm" len="sm"/>
            <a:tailEnd type="none" w="sm" len="sm"/>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1"/>
          <p:cNvSpPr txBox="1">
            <a:spLocks noChangeArrowheads="1"/>
          </p:cNvSpPr>
          <p:nvPr/>
        </p:nvSpPr>
        <p:spPr bwMode="auto">
          <a:xfrm>
            <a:off x="152400" y="152400"/>
            <a:ext cx="8763000" cy="1816100"/>
          </a:xfrm>
          <a:prstGeom prst="rect">
            <a:avLst/>
          </a:prstGeom>
          <a:solidFill>
            <a:srgbClr val="000000"/>
          </a:solidFill>
          <a:ln w="9525">
            <a:noFill/>
            <a:miter lim="800000"/>
            <a:headEnd/>
            <a:tailEnd/>
          </a:ln>
        </p:spPr>
        <p:txBody>
          <a:bodyPr>
            <a:spAutoFit/>
          </a:bodyPr>
          <a:lstStyle/>
          <a:p>
            <a:r>
              <a:rPr lang="en-US" sz="2800">
                <a:solidFill>
                  <a:srgbClr val="00B0F0"/>
                </a:solidFill>
                <a:latin typeface="Pristina" pitchFamily="66" charset="0"/>
              </a:rPr>
              <a:t>No matter which method is used, the glass must still go through a process called annealing. In annealing, the glass is reheated. Tempering is also used to strengthen glass. In tempering, the glass is reheated, then chilled by sudden blasts of cold air.</a:t>
            </a:r>
            <a:endParaRPr lang="es-VE" sz="2800">
              <a:solidFill>
                <a:srgbClr val="00B0F0"/>
              </a:solidFill>
              <a:latin typeface="Pristina" pitchFamily="66" charset="0"/>
            </a:endParaRPr>
          </a:p>
        </p:txBody>
      </p:sp>
      <p:pic>
        <p:nvPicPr>
          <p:cNvPr id="19459" name="Picture 2"/>
          <p:cNvPicPr>
            <a:picLocks noChangeAspect="1" noChangeArrowheads="1"/>
          </p:cNvPicPr>
          <p:nvPr/>
        </p:nvPicPr>
        <p:blipFill>
          <a:blip r:embed="rId3"/>
          <a:srcRect/>
          <a:stretch>
            <a:fillRect/>
          </a:stretch>
        </p:blipFill>
        <p:spPr bwMode="auto">
          <a:xfrm>
            <a:off x="5638800" y="2057400"/>
            <a:ext cx="3432175" cy="3581400"/>
          </a:xfrm>
          <a:prstGeom prst="rect">
            <a:avLst/>
          </a:prstGeom>
          <a:noFill/>
          <a:ln w="12700" cap="sq">
            <a:noFill/>
            <a:miter lim="800000"/>
            <a:headEnd type="none" w="sm" len="sm"/>
            <a:tailEnd type="none" w="sm" len="sm"/>
          </a:ln>
        </p:spPr>
      </p:pic>
      <p:pic>
        <p:nvPicPr>
          <p:cNvPr id="19460" name="Picture 3"/>
          <p:cNvPicPr>
            <a:picLocks noChangeAspect="1" noChangeArrowheads="1"/>
          </p:cNvPicPr>
          <p:nvPr/>
        </p:nvPicPr>
        <p:blipFill>
          <a:blip r:embed="rId4"/>
          <a:srcRect/>
          <a:stretch>
            <a:fillRect/>
          </a:stretch>
        </p:blipFill>
        <p:spPr bwMode="auto">
          <a:xfrm>
            <a:off x="152400" y="2057400"/>
            <a:ext cx="5326063" cy="3540125"/>
          </a:xfrm>
          <a:prstGeom prst="rect">
            <a:avLst/>
          </a:prstGeom>
          <a:noFill/>
          <a:ln w="12700" cap="sq">
            <a:noFill/>
            <a:miter lim="800000"/>
            <a:headEnd type="none" w="sm" len="sm"/>
            <a:tailEnd type="none" w="sm" len="sm"/>
          </a:ln>
        </p:spPr>
      </p:pic>
      <p:sp>
        <p:nvSpPr>
          <p:cNvPr id="19461" name="TextBox 4"/>
          <p:cNvSpPr txBox="1">
            <a:spLocks noChangeArrowheads="1"/>
          </p:cNvSpPr>
          <p:nvPr/>
        </p:nvSpPr>
        <p:spPr bwMode="auto">
          <a:xfrm>
            <a:off x="152400" y="5791200"/>
            <a:ext cx="8839200" cy="954088"/>
          </a:xfrm>
          <a:prstGeom prst="rect">
            <a:avLst/>
          </a:prstGeom>
          <a:solidFill>
            <a:srgbClr val="000000"/>
          </a:solidFill>
          <a:ln w="9525">
            <a:noFill/>
            <a:miter lim="800000"/>
            <a:headEnd/>
            <a:tailEnd/>
          </a:ln>
        </p:spPr>
        <p:txBody>
          <a:bodyPr>
            <a:spAutoFit/>
          </a:bodyPr>
          <a:lstStyle/>
          <a:p>
            <a:r>
              <a:rPr lang="en-US" sz="2800">
                <a:solidFill>
                  <a:srgbClr val="00B0F0"/>
                </a:solidFill>
                <a:latin typeface="Pristina" pitchFamily="66" charset="0"/>
              </a:rPr>
              <a:t>Banks, tanks, aircraft, and some government cars have glass so thick and with so many layers that it can stop a bullet even at close range!</a:t>
            </a:r>
            <a:endParaRPr lang="es-VE" sz="2800">
              <a:solidFill>
                <a:srgbClr val="00B0F0"/>
              </a:solidFill>
              <a:latin typeface="Pristina" pitchFamily="66"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3"/>
          <a:srcRect/>
          <a:stretch>
            <a:fillRect/>
          </a:stretch>
        </p:blipFill>
        <p:spPr bwMode="auto">
          <a:xfrm>
            <a:off x="0" y="0"/>
            <a:ext cx="8610600" cy="6867525"/>
          </a:xfrm>
          <a:prstGeom prst="rect">
            <a:avLst/>
          </a:prstGeom>
          <a:noFill/>
          <a:ln w="12700" cap="sq">
            <a:noFill/>
            <a:miter lim="800000"/>
            <a:headEnd type="none" w="sm" len="sm"/>
            <a:tailEnd type="none" w="sm" len="sm"/>
          </a:ln>
        </p:spPr>
      </p:pic>
      <p:sp>
        <p:nvSpPr>
          <p:cNvPr id="3" name="Rectangle 2"/>
          <p:cNvSpPr/>
          <p:nvPr/>
        </p:nvSpPr>
        <p:spPr>
          <a:xfrm>
            <a:off x="5638800" y="381000"/>
            <a:ext cx="4572000" cy="923925"/>
          </a:xfrm>
          <a:prstGeom prst="rect">
            <a:avLst/>
          </a:prstGeom>
        </p:spPr>
        <p:txBody>
          <a:bodyPr>
            <a:spAutoFit/>
          </a:bodyPr>
          <a:lstStyle/>
          <a:p>
            <a:pPr eaLnBrk="0" hangingPunct="0">
              <a:defRPr/>
            </a:pPr>
            <a:r>
              <a:rPr kumimoji="1" lang="en-US" sz="5400" kern="0" dirty="0">
                <a:solidFill>
                  <a:srgbClr val="00B0F0"/>
                </a:solidFill>
                <a:effectLst>
                  <a:outerShdw blurRad="38100" dist="38100" dir="2700000" algn="tl">
                    <a:srgbClr val="000000"/>
                  </a:outerShdw>
                </a:effectLst>
                <a:latin typeface="Pristina" pitchFamily="66" charset="0"/>
              </a:rPr>
              <a:t>Lamp working</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1"/>
          <p:cNvSpPr txBox="1">
            <a:spLocks noChangeArrowheads="1"/>
          </p:cNvSpPr>
          <p:nvPr/>
        </p:nvSpPr>
        <p:spPr bwMode="auto">
          <a:xfrm>
            <a:off x="4114800" y="3429000"/>
            <a:ext cx="4800600" cy="3108325"/>
          </a:xfrm>
          <a:prstGeom prst="rect">
            <a:avLst/>
          </a:prstGeom>
          <a:solidFill>
            <a:srgbClr val="000000"/>
          </a:solidFill>
          <a:ln w="9525">
            <a:noFill/>
            <a:miter lim="800000"/>
            <a:headEnd/>
            <a:tailEnd/>
          </a:ln>
        </p:spPr>
        <p:txBody>
          <a:bodyPr>
            <a:spAutoFit/>
          </a:bodyPr>
          <a:lstStyle/>
          <a:p>
            <a:r>
              <a:rPr lang="en-US" sz="2800">
                <a:solidFill>
                  <a:srgbClr val="00B0F0"/>
                </a:solidFill>
                <a:latin typeface="Pristina" pitchFamily="66" charset="0"/>
              </a:rPr>
              <a:t>This process should not be confused with another method called lamp working, in which finished glass tubes are heated over a blowtorch, and as the glass worker bends, twists, and stretches the glass, he can create miniature animals, ships, and baskets.</a:t>
            </a:r>
            <a:endParaRPr lang="es-VE" sz="2800">
              <a:solidFill>
                <a:srgbClr val="00B0F0"/>
              </a:solidFill>
              <a:latin typeface="Pristina" pitchFamily="66" charset="0"/>
            </a:endParaRPr>
          </a:p>
        </p:txBody>
      </p:sp>
      <p:pic>
        <p:nvPicPr>
          <p:cNvPr id="21507" name="Picture 2"/>
          <p:cNvPicPr>
            <a:picLocks noChangeAspect="1" noChangeArrowheads="1"/>
          </p:cNvPicPr>
          <p:nvPr/>
        </p:nvPicPr>
        <p:blipFill>
          <a:blip r:embed="rId3"/>
          <a:srcRect/>
          <a:stretch>
            <a:fillRect/>
          </a:stretch>
        </p:blipFill>
        <p:spPr bwMode="auto">
          <a:xfrm>
            <a:off x="533400" y="152400"/>
            <a:ext cx="2540000" cy="3505200"/>
          </a:xfrm>
          <a:prstGeom prst="rect">
            <a:avLst/>
          </a:prstGeom>
          <a:noFill/>
          <a:ln w="12700" cap="sq">
            <a:noFill/>
            <a:miter lim="800000"/>
            <a:headEnd type="none" w="sm" len="sm"/>
            <a:tailEnd type="none" w="sm" len="sm"/>
          </a:ln>
        </p:spPr>
      </p:pic>
      <p:pic>
        <p:nvPicPr>
          <p:cNvPr id="21508" name="Picture 3"/>
          <p:cNvPicPr>
            <a:picLocks noChangeAspect="1" noChangeArrowheads="1"/>
          </p:cNvPicPr>
          <p:nvPr/>
        </p:nvPicPr>
        <p:blipFill>
          <a:blip r:embed="rId4"/>
          <a:srcRect/>
          <a:stretch>
            <a:fillRect/>
          </a:stretch>
        </p:blipFill>
        <p:spPr bwMode="auto">
          <a:xfrm>
            <a:off x="228600" y="3810000"/>
            <a:ext cx="3810000" cy="2895600"/>
          </a:xfrm>
          <a:prstGeom prst="rect">
            <a:avLst/>
          </a:prstGeom>
          <a:noFill/>
          <a:ln w="12700" cap="sq">
            <a:noFill/>
            <a:miter lim="800000"/>
            <a:headEnd type="none" w="sm" len="sm"/>
            <a:tailEnd type="none" w="sm" len="sm"/>
          </a:ln>
        </p:spPr>
      </p:pic>
      <p:pic>
        <p:nvPicPr>
          <p:cNvPr id="21509" name="Picture 4"/>
          <p:cNvPicPr>
            <a:picLocks noChangeAspect="1" noChangeArrowheads="1"/>
          </p:cNvPicPr>
          <p:nvPr/>
        </p:nvPicPr>
        <p:blipFill>
          <a:blip r:embed="rId5"/>
          <a:srcRect/>
          <a:stretch>
            <a:fillRect/>
          </a:stretch>
        </p:blipFill>
        <p:spPr bwMode="auto">
          <a:xfrm>
            <a:off x="4419600" y="152400"/>
            <a:ext cx="4048125" cy="3038475"/>
          </a:xfrm>
          <a:prstGeom prst="rect">
            <a:avLst/>
          </a:prstGeom>
          <a:noFill/>
          <a:ln w="12700" cap="sq">
            <a:noFill/>
            <a:miter lim="800000"/>
            <a:headEnd type="none" w="sm" len="sm"/>
            <a:tailEnd type="none" w="sm" len="sm"/>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glass-house-building-at-spr.jpg"/>
          <p:cNvPicPr>
            <a:picLocks noChangeAspect="1"/>
          </p:cNvPicPr>
          <p:nvPr/>
        </p:nvPicPr>
        <p:blipFill>
          <a:blip r:embed="rId3">
            <a:duotone>
              <a:prstClr val="black"/>
              <a:schemeClr val="tx2">
                <a:tint val="45000"/>
                <a:satMod val="400000"/>
              </a:schemeClr>
            </a:duotone>
          </a:blip>
          <a:stretch>
            <a:fillRect/>
          </a:stretch>
        </p:blipFill>
        <p:spPr>
          <a:xfrm>
            <a:off x="0" y="0"/>
            <a:ext cx="4739640" cy="6858000"/>
          </a:xfrm>
          <a:prstGeom prst="rect">
            <a:avLst/>
          </a:prstGeom>
        </p:spPr>
      </p:pic>
      <p:sp>
        <p:nvSpPr>
          <p:cNvPr id="7" name="Rectangle 6"/>
          <p:cNvSpPr/>
          <p:nvPr/>
        </p:nvSpPr>
        <p:spPr>
          <a:xfrm>
            <a:off x="4689475" y="381000"/>
            <a:ext cx="4454525" cy="5908675"/>
          </a:xfrm>
          <a:prstGeom prst="rect">
            <a:avLst/>
          </a:prstGeom>
        </p:spPr>
        <p:txBody>
          <a:bodyPr wrap="none">
            <a:spAutoFit/>
          </a:bodyPr>
          <a:lstStyle/>
          <a:p>
            <a:pPr algn="r" eaLnBrk="0" hangingPunct="0">
              <a:defRPr/>
            </a:pPr>
            <a:r>
              <a:rPr kumimoji="1" lang="en-US" sz="5400" u="sng" kern="0" dirty="0">
                <a:solidFill>
                  <a:srgbClr val="FF0000"/>
                </a:solidFill>
                <a:effectLst>
                  <a:outerShdw blurRad="38100" dist="38100" dir="2700000" algn="tl">
                    <a:srgbClr val="000000"/>
                  </a:outerShdw>
                </a:effectLst>
                <a:latin typeface="Pristina" pitchFamily="66" charset="0"/>
                <a:ea typeface="+mj-ea"/>
                <a:cs typeface="+mj-cs"/>
              </a:rPr>
              <a:t>Definition</a:t>
            </a:r>
          </a:p>
          <a:p>
            <a:pPr algn="r" eaLnBrk="0" hangingPunct="0">
              <a:defRPr/>
            </a:pPr>
            <a:r>
              <a:rPr kumimoji="1" lang="en-US" sz="5400" u="sng" kern="0" dirty="0">
                <a:solidFill>
                  <a:srgbClr val="FF0000"/>
                </a:solidFill>
                <a:effectLst>
                  <a:outerShdw blurRad="38100" dist="38100" dir="2700000" algn="tl">
                    <a:srgbClr val="000000"/>
                  </a:outerShdw>
                </a:effectLst>
                <a:latin typeface="Pristina" pitchFamily="66" charset="0"/>
              </a:rPr>
              <a:t>Properties</a:t>
            </a:r>
          </a:p>
          <a:p>
            <a:pPr algn="r" eaLnBrk="0" hangingPunct="0">
              <a:defRPr/>
            </a:pPr>
            <a:r>
              <a:rPr kumimoji="1" lang="en-US" sz="5400" u="sng" kern="0" dirty="0">
                <a:solidFill>
                  <a:srgbClr val="FF0000"/>
                </a:solidFill>
                <a:effectLst>
                  <a:outerShdw blurRad="38100" dist="38100" dir="2700000" algn="tl">
                    <a:srgbClr val="000000"/>
                  </a:outerShdw>
                </a:effectLst>
                <a:latin typeface="Pristina" pitchFamily="66" charset="0"/>
              </a:rPr>
              <a:t>Advantages</a:t>
            </a:r>
          </a:p>
          <a:p>
            <a:pPr algn="r" eaLnBrk="0" hangingPunct="0">
              <a:defRPr/>
            </a:pPr>
            <a:r>
              <a:rPr kumimoji="1" lang="en-US" sz="5400" u="sng" kern="0" dirty="0">
                <a:solidFill>
                  <a:srgbClr val="FF0000"/>
                </a:solidFill>
                <a:effectLst>
                  <a:outerShdw blurRad="38100" dist="38100" dir="2700000" algn="tl">
                    <a:srgbClr val="000000"/>
                  </a:outerShdw>
                </a:effectLst>
                <a:latin typeface="Pristina" pitchFamily="66" charset="0"/>
              </a:rPr>
              <a:t>Disadvantages</a:t>
            </a:r>
          </a:p>
          <a:p>
            <a:pPr algn="r" eaLnBrk="0" hangingPunct="0">
              <a:defRPr/>
            </a:pPr>
            <a:r>
              <a:rPr kumimoji="1" lang="en-US" sz="5400" u="sng" kern="0" dirty="0">
                <a:solidFill>
                  <a:srgbClr val="FF0000"/>
                </a:solidFill>
                <a:effectLst>
                  <a:outerShdw blurRad="38100" dist="38100" dir="2700000" algn="tl">
                    <a:srgbClr val="000000"/>
                  </a:outerShdw>
                </a:effectLst>
                <a:latin typeface="Pristina" pitchFamily="66" charset="0"/>
              </a:rPr>
              <a:t>History</a:t>
            </a:r>
          </a:p>
          <a:p>
            <a:pPr algn="r" eaLnBrk="0" hangingPunct="0">
              <a:defRPr/>
            </a:pPr>
            <a:r>
              <a:rPr kumimoji="1" lang="en-US" sz="5400" u="sng" kern="0" dirty="0">
                <a:solidFill>
                  <a:srgbClr val="FF0000"/>
                </a:solidFill>
                <a:effectLst>
                  <a:outerShdw blurRad="38100" dist="38100" dir="2700000" algn="tl">
                    <a:srgbClr val="000000"/>
                  </a:outerShdw>
                </a:effectLst>
                <a:latin typeface="Pristina" pitchFamily="66" charset="0"/>
              </a:rPr>
              <a:t>Uses</a:t>
            </a:r>
          </a:p>
          <a:p>
            <a:pPr algn="r" eaLnBrk="0" hangingPunct="0">
              <a:defRPr/>
            </a:pPr>
            <a:r>
              <a:rPr kumimoji="1" lang="en-US" sz="5400" u="sng" kern="0" dirty="0">
                <a:solidFill>
                  <a:srgbClr val="FF0000"/>
                </a:solidFill>
                <a:effectLst>
                  <a:outerShdw blurRad="38100" dist="38100" dir="2700000" algn="tl">
                    <a:srgbClr val="000000"/>
                  </a:outerShdw>
                </a:effectLst>
                <a:latin typeface="Pristina" pitchFamily="66" charset="0"/>
                <a:ea typeface="+mj-ea"/>
                <a:cs typeface="+mj-cs"/>
              </a:rPr>
              <a:t>Uses in architecture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3"/>
          <a:srcRect/>
          <a:stretch>
            <a:fillRect/>
          </a:stretch>
        </p:blipFill>
        <p:spPr bwMode="auto">
          <a:xfrm>
            <a:off x="457200" y="-17463"/>
            <a:ext cx="8229600" cy="6892926"/>
          </a:xfrm>
          <a:prstGeom prst="rect">
            <a:avLst/>
          </a:prstGeom>
          <a:noFill/>
          <a:ln w="12700" cap="sq">
            <a:noFill/>
            <a:miter lim="800000"/>
            <a:headEnd type="none" w="sm" len="sm"/>
            <a:tailEnd type="none" w="sm" len="sm"/>
          </a:ln>
        </p:spPr>
      </p:pic>
      <p:sp>
        <p:nvSpPr>
          <p:cNvPr id="3" name="Rectangle 2"/>
          <p:cNvSpPr/>
          <p:nvPr/>
        </p:nvSpPr>
        <p:spPr>
          <a:xfrm>
            <a:off x="6629400" y="228600"/>
            <a:ext cx="4572000" cy="923925"/>
          </a:xfrm>
          <a:prstGeom prst="rect">
            <a:avLst/>
          </a:prstGeom>
        </p:spPr>
        <p:txBody>
          <a:bodyPr>
            <a:spAutoFit/>
          </a:bodyPr>
          <a:lstStyle/>
          <a:p>
            <a:pPr eaLnBrk="0" hangingPunct="0">
              <a:defRPr/>
            </a:pPr>
            <a:r>
              <a:rPr kumimoji="1" lang="en-US" sz="5400" kern="0" dirty="0">
                <a:solidFill>
                  <a:srgbClr val="009999"/>
                </a:solidFill>
                <a:effectLst>
                  <a:outerShdw blurRad="38100" dist="38100" dir="2700000" algn="tl">
                    <a:srgbClr val="000000"/>
                  </a:outerShdw>
                </a:effectLst>
                <a:latin typeface="Pristina" pitchFamily="66" charset="0"/>
              </a:rPr>
              <a:t>Properties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1"/>
          <p:cNvSpPr txBox="1">
            <a:spLocks noChangeArrowheads="1"/>
          </p:cNvSpPr>
          <p:nvPr/>
        </p:nvSpPr>
        <p:spPr bwMode="auto">
          <a:xfrm>
            <a:off x="152400" y="152400"/>
            <a:ext cx="6858000" cy="3970338"/>
          </a:xfrm>
          <a:prstGeom prst="rect">
            <a:avLst/>
          </a:prstGeom>
          <a:solidFill>
            <a:srgbClr val="000000"/>
          </a:solidFill>
          <a:ln w="9525">
            <a:noFill/>
            <a:miter lim="800000"/>
            <a:headEnd/>
            <a:tailEnd/>
          </a:ln>
        </p:spPr>
        <p:txBody>
          <a:bodyPr>
            <a:spAutoFit/>
          </a:bodyPr>
          <a:lstStyle/>
          <a:p>
            <a:r>
              <a:rPr lang="en-US" sz="2800">
                <a:solidFill>
                  <a:srgbClr val="009999"/>
                </a:solidFill>
                <a:latin typeface="Pristina" pitchFamily="66" charset="0"/>
              </a:rPr>
              <a:t>The properties of glass are varied by adding other substances, commonly in the form of oxides:</a:t>
            </a:r>
          </a:p>
          <a:p>
            <a:endParaRPr lang="en-US" sz="2800">
              <a:solidFill>
                <a:srgbClr val="009999"/>
              </a:solidFill>
              <a:latin typeface="Pristina" pitchFamily="66" charset="0"/>
            </a:endParaRPr>
          </a:p>
          <a:p>
            <a:pPr>
              <a:buFont typeface="Arial" charset="0"/>
              <a:buChar char="•"/>
            </a:pPr>
            <a:r>
              <a:rPr lang="en-US" sz="2800">
                <a:solidFill>
                  <a:srgbClr val="009999"/>
                </a:solidFill>
                <a:latin typeface="Pristina" pitchFamily="66" charset="0"/>
              </a:rPr>
              <a:t>lead, for brilliance and weight;</a:t>
            </a:r>
          </a:p>
          <a:p>
            <a:pPr>
              <a:buFont typeface="Arial" charset="0"/>
              <a:buChar char="•"/>
            </a:pPr>
            <a:r>
              <a:rPr lang="en-US" sz="2800">
                <a:solidFill>
                  <a:srgbClr val="009999"/>
                </a:solidFill>
                <a:latin typeface="Pristina" pitchFamily="66" charset="0"/>
              </a:rPr>
              <a:t> boron, for thermal and electrical resistance; </a:t>
            </a:r>
          </a:p>
          <a:p>
            <a:pPr>
              <a:buFont typeface="Arial" charset="0"/>
              <a:buChar char="•"/>
            </a:pPr>
            <a:r>
              <a:rPr lang="en-US" sz="2800">
                <a:solidFill>
                  <a:srgbClr val="009999"/>
                </a:solidFill>
                <a:latin typeface="Pristina" pitchFamily="66" charset="0"/>
              </a:rPr>
              <a:t>barium, to increase the refractive index, as in optical glass;</a:t>
            </a:r>
          </a:p>
          <a:p>
            <a:pPr>
              <a:buFont typeface="Arial" charset="0"/>
              <a:buChar char="•"/>
            </a:pPr>
            <a:r>
              <a:rPr lang="en-US" sz="2800">
                <a:solidFill>
                  <a:srgbClr val="009999"/>
                </a:solidFill>
                <a:latin typeface="Pristina" pitchFamily="66" charset="0"/>
              </a:rPr>
              <a:t> cerium, to absorb infrared rays;</a:t>
            </a:r>
          </a:p>
          <a:p>
            <a:pPr>
              <a:buFont typeface="Arial" charset="0"/>
              <a:buChar char="•"/>
            </a:pPr>
            <a:r>
              <a:rPr lang="en-US" sz="2800">
                <a:solidFill>
                  <a:srgbClr val="009999"/>
                </a:solidFill>
                <a:latin typeface="Pristina" pitchFamily="66" charset="0"/>
              </a:rPr>
              <a:t> metallic oxides, to impart color;</a:t>
            </a:r>
          </a:p>
          <a:p>
            <a:pPr>
              <a:buFont typeface="Arial" charset="0"/>
              <a:buChar char="•"/>
            </a:pPr>
            <a:r>
              <a:rPr lang="en-US" sz="2800">
                <a:solidFill>
                  <a:srgbClr val="009999"/>
                </a:solidFill>
                <a:latin typeface="Pristina" pitchFamily="66" charset="0"/>
              </a:rPr>
              <a:t> and manganese, for decolorizing</a:t>
            </a:r>
            <a:r>
              <a:rPr lang="en-US">
                <a:solidFill>
                  <a:srgbClr val="009999"/>
                </a:solidFill>
              </a:rPr>
              <a:t>. </a:t>
            </a:r>
            <a:endParaRPr lang="es-VE">
              <a:solidFill>
                <a:srgbClr val="009999"/>
              </a:solidFill>
            </a:endParaRPr>
          </a:p>
        </p:txBody>
      </p:sp>
      <p:pic>
        <p:nvPicPr>
          <p:cNvPr id="23555" name="Picture 2"/>
          <p:cNvPicPr>
            <a:picLocks noChangeAspect="1" noChangeArrowheads="1"/>
          </p:cNvPicPr>
          <p:nvPr/>
        </p:nvPicPr>
        <p:blipFill>
          <a:blip r:embed="rId3"/>
          <a:srcRect/>
          <a:stretch>
            <a:fillRect/>
          </a:stretch>
        </p:blipFill>
        <p:spPr bwMode="auto">
          <a:xfrm>
            <a:off x="7086600" y="152400"/>
            <a:ext cx="2057400" cy="2057400"/>
          </a:xfrm>
          <a:prstGeom prst="rect">
            <a:avLst/>
          </a:prstGeom>
          <a:noFill/>
          <a:ln w="12700" cap="sq">
            <a:noFill/>
            <a:miter lim="800000"/>
            <a:headEnd type="none" w="sm" len="sm"/>
            <a:tailEnd type="none" w="sm" len="sm"/>
          </a:ln>
        </p:spPr>
      </p:pic>
      <p:pic>
        <p:nvPicPr>
          <p:cNvPr id="23556" name="Picture 3"/>
          <p:cNvPicPr>
            <a:picLocks noChangeAspect="1" noChangeArrowheads="1"/>
          </p:cNvPicPr>
          <p:nvPr/>
        </p:nvPicPr>
        <p:blipFill>
          <a:blip r:embed="rId4"/>
          <a:srcRect/>
          <a:stretch>
            <a:fillRect/>
          </a:stretch>
        </p:blipFill>
        <p:spPr bwMode="auto">
          <a:xfrm>
            <a:off x="6096000" y="4140200"/>
            <a:ext cx="3048000" cy="2551113"/>
          </a:xfrm>
          <a:prstGeom prst="rect">
            <a:avLst/>
          </a:prstGeom>
          <a:noFill/>
          <a:ln w="12700" cap="sq">
            <a:noFill/>
            <a:miter lim="800000"/>
            <a:headEnd type="none" w="sm" len="sm"/>
            <a:tailEnd type="none" w="sm" len="sm"/>
          </a:ln>
        </p:spPr>
      </p:pic>
      <p:pic>
        <p:nvPicPr>
          <p:cNvPr id="23557" name="Picture 4"/>
          <p:cNvPicPr>
            <a:picLocks noChangeAspect="1" noChangeArrowheads="1"/>
          </p:cNvPicPr>
          <p:nvPr/>
        </p:nvPicPr>
        <p:blipFill>
          <a:blip r:embed="rId5"/>
          <a:srcRect/>
          <a:stretch>
            <a:fillRect/>
          </a:stretch>
        </p:blipFill>
        <p:spPr bwMode="auto">
          <a:xfrm>
            <a:off x="3276600" y="4267200"/>
            <a:ext cx="2438400" cy="2438400"/>
          </a:xfrm>
          <a:prstGeom prst="rect">
            <a:avLst/>
          </a:prstGeom>
          <a:noFill/>
          <a:ln w="12700" cap="sq">
            <a:noFill/>
            <a:miter lim="800000"/>
            <a:headEnd type="none" w="sm" len="sm"/>
            <a:tailEnd type="none" w="sm" len="sm"/>
          </a:ln>
        </p:spPr>
      </p:pic>
      <p:pic>
        <p:nvPicPr>
          <p:cNvPr id="23558" name="Picture 5"/>
          <p:cNvPicPr>
            <a:picLocks noChangeAspect="1" noChangeArrowheads="1"/>
          </p:cNvPicPr>
          <p:nvPr/>
        </p:nvPicPr>
        <p:blipFill>
          <a:blip r:embed="rId6"/>
          <a:srcRect/>
          <a:stretch>
            <a:fillRect/>
          </a:stretch>
        </p:blipFill>
        <p:spPr bwMode="auto">
          <a:xfrm>
            <a:off x="152400" y="4259263"/>
            <a:ext cx="2743200" cy="2474912"/>
          </a:xfrm>
          <a:prstGeom prst="rect">
            <a:avLst/>
          </a:prstGeom>
          <a:noFill/>
          <a:ln w="12700" cap="sq">
            <a:noFill/>
            <a:miter lim="800000"/>
            <a:headEnd type="none" w="sm" len="sm"/>
            <a:tailEnd type="none" w="sm" len="sm"/>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a:srcRect/>
          <a:stretch>
            <a:fillRect/>
          </a:stretch>
        </p:blipFill>
        <p:spPr bwMode="auto">
          <a:xfrm>
            <a:off x="0" y="152400"/>
            <a:ext cx="9144000" cy="6332538"/>
          </a:xfrm>
          <a:prstGeom prst="rect">
            <a:avLst/>
          </a:prstGeom>
          <a:noFill/>
          <a:ln w="12700" cap="sq">
            <a:noFill/>
            <a:miter lim="800000"/>
            <a:headEnd type="none" w="sm" len="sm"/>
            <a:tailEnd type="none" w="sm" len="sm"/>
          </a:ln>
        </p:spPr>
      </p:pic>
      <p:sp>
        <p:nvSpPr>
          <p:cNvPr id="5" name="Rectangle 4"/>
          <p:cNvSpPr/>
          <p:nvPr/>
        </p:nvSpPr>
        <p:spPr>
          <a:xfrm>
            <a:off x="6324600" y="381000"/>
            <a:ext cx="4572000" cy="923925"/>
          </a:xfrm>
          <a:prstGeom prst="rect">
            <a:avLst/>
          </a:prstGeom>
        </p:spPr>
        <p:txBody>
          <a:bodyPr>
            <a:spAutoFit/>
          </a:bodyPr>
          <a:lstStyle/>
          <a:p>
            <a:pPr eaLnBrk="0" hangingPunct="0">
              <a:defRPr/>
            </a:pPr>
            <a:r>
              <a:rPr kumimoji="1" lang="en-US" sz="5400" kern="0" dirty="0">
                <a:solidFill>
                  <a:srgbClr val="0070C0"/>
                </a:solidFill>
                <a:effectLst>
                  <a:outerShdw blurRad="38100" dist="38100" dir="2700000" algn="tl">
                    <a:srgbClr val="000000"/>
                  </a:outerShdw>
                </a:effectLst>
                <a:latin typeface="Pristina" pitchFamily="66" charset="0"/>
              </a:rPr>
              <a:t>Advantages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1"/>
          <p:cNvSpPr txBox="1">
            <a:spLocks noChangeArrowheads="1"/>
          </p:cNvSpPr>
          <p:nvPr/>
        </p:nvSpPr>
        <p:spPr bwMode="auto">
          <a:xfrm>
            <a:off x="152400" y="152400"/>
            <a:ext cx="5715000" cy="4832350"/>
          </a:xfrm>
          <a:prstGeom prst="rect">
            <a:avLst/>
          </a:prstGeom>
          <a:solidFill>
            <a:srgbClr val="000000"/>
          </a:solidFill>
          <a:ln w="9525">
            <a:noFill/>
            <a:miter lim="800000"/>
            <a:headEnd/>
            <a:tailEnd/>
          </a:ln>
        </p:spPr>
        <p:txBody>
          <a:bodyPr>
            <a:spAutoFit/>
          </a:bodyPr>
          <a:lstStyle/>
          <a:p>
            <a:r>
              <a:rPr lang="en-US" sz="2800" u="sng">
                <a:solidFill>
                  <a:srgbClr val="0070C0"/>
                </a:solidFill>
                <a:latin typeface="Pristina" pitchFamily="66" charset="0"/>
              </a:rPr>
              <a:t>Advantages </a:t>
            </a:r>
            <a:r>
              <a:rPr lang="en-US" sz="2800">
                <a:solidFill>
                  <a:srgbClr val="0070C0"/>
                </a:solidFill>
                <a:latin typeface="Pristina" pitchFamily="66" charset="0"/>
              </a:rPr>
              <a:t>						</a:t>
            </a:r>
            <a:endParaRPr lang="es-VE" sz="2800">
              <a:solidFill>
                <a:srgbClr val="0070C0"/>
              </a:solidFill>
              <a:latin typeface="Pristina" pitchFamily="66" charset="0"/>
            </a:endParaRPr>
          </a:p>
          <a:p>
            <a:pPr>
              <a:buFont typeface="Arial" charset="0"/>
              <a:buChar char="•"/>
            </a:pPr>
            <a:r>
              <a:rPr lang="en-US" sz="2800">
                <a:solidFill>
                  <a:srgbClr val="0070C0"/>
                </a:solidFill>
                <a:latin typeface="Pristina" pitchFamily="66" charset="0"/>
              </a:rPr>
              <a:t>Excellent abrasion resistance</a:t>
            </a:r>
            <a:endParaRPr lang="es-VE" sz="2800">
              <a:solidFill>
                <a:srgbClr val="0070C0"/>
              </a:solidFill>
              <a:latin typeface="Pristina" pitchFamily="66" charset="0"/>
            </a:endParaRPr>
          </a:p>
          <a:p>
            <a:pPr>
              <a:buFont typeface="Arial" charset="0"/>
              <a:buChar char="•"/>
            </a:pPr>
            <a:r>
              <a:rPr lang="en-US" sz="2800">
                <a:solidFill>
                  <a:srgbClr val="0070C0"/>
                </a:solidFill>
                <a:latin typeface="Pristina" pitchFamily="66" charset="0"/>
              </a:rPr>
              <a:t> Resistant to chemicals, solvents, oil, grease</a:t>
            </a:r>
          </a:p>
          <a:p>
            <a:pPr>
              <a:buFont typeface="Arial" charset="0"/>
              <a:buChar char="•"/>
            </a:pPr>
            <a:r>
              <a:rPr lang="en-US" sz="2800">
                <a:solidFill>
                  <a:srgbClr val="0070C0"/>
                </a:solidFill>
                <a:latin typeface="Pristina" pitchFamily="66" charset="0"/>
              </a:rPr>
              <a:t>No problem with UV degradation</a:t>
            </a:r>
            <a:endParaRPr lang="es-VE" sz="2800">
              <a:solidFill>
                <a:srgbClr val="0070C0"/>
              </a:solidFill>
              <a:latin typeface="Pristina" pitchFamily="66" charset="0"/>
            </a:endParaRPr>
          </a:p>
          <a:p>
            <a:pPr>
              <a:buFont typeface="Arial" charset="0"/>
              <a:buChar char="•"/>
            </a:pPr>
            <a:r>
              <a:rPr lang="en-US" sz="2800">
                <a:solidFill>
                  <a:srgbClr val="0070C0"/>
                </a:solidFill>
                <a:latin typeface="Pristina" pitchFamily="66" charset="0"/>
              </a:rPr>
              <a:t>Stable over a wide range of temperature</a:t>
            </a:r>
            <a:endParaRPr lang="es-VE" sz="2800">
              <a:solidFill>
                <a:srgbClr val="0070C0"/>
              </a:solidFill>
              <a:latin typeface="Pristina" pitchFamily="66" charset="0"/>
            </a:endParaRPr>
          </a:p>
          <a:p>
            <a:pPr>
              <a:buFont typeface="Arial" charset="0"/>
              <a:buChar char="•"/>
            </a:pPr>
            <a:r>
              <a:rPr lang="en-US" sz="2800">
                <a:solidFill>
                  <a:srgbClr val="0070C0"/>
                </a:solidFill>
                <a:latin typeface="Pristina" pitchFamily="66" charset="0"/>
              </a:rPr>
              <a:t>Easily cleaned</a:t>
            </a:r>
            <a:endParaRPr lang="es-VE" sz="2800">
              <a:solidFill>
                <a:srgbClr val="0070C0"/>
              </a:solidFill>
              <a:latin typeface="Pristina" pitchFamily="66" charset="0"/>
            </a:endParaRPr>
          </a:p>
          <a:p>
            <a:pPr>
              <a:buFont typeface="Arial" charset="0"/>
              <a:buChar char="•"/>
            </a:pPr>
            <a:r>
              <a:rPr lang="en-US" sz="2800">
                <a:solidFill>
                  <a:srgbClr val="0070C0"/>
                </a:solidFill>
                <a:latin typeface="Pristina" pitchFamily="66" charset="0"/>
              </a:rPr>
              <a:t>Long life product</a:t>
            </a:r>
          </a:p>
          <a:p>
            <a:pPr>
              <a:buFont typeface="Arial" charset="0"/>
              <a:buChar char="•"/>
            </a:pPr>
            <a:r>
              <a:rPr lang="en-US" sz="2800">
                <a:solidFill>
                  <a:srgbClr val="0070C0"/>
                </a:solidFill>
                <a:latin typeface="Pristina" pitchFamily="66" charset="0"/>
              </a:rPr>
              <a:t>Looks good</a:t>
            </a:r>
            <a:endParaRPr lang="es-VE" sz="2800">
              <a:solidFill>
                <a:srgbClr val="0070C0"/>
              </a:solidFill>
              <a:latin typeface="Pristina" pitchFamily="66" charset="0"/>
            </a:endParaRPr>
          </a:p>
          <a:p>
            <a:pPr>
              <a:buFont typeface="Arial" charset="0"/>
              <a:buChar char="•"/>
            </a:pPr>
            <a:r>
              <a:rPr lang="en-US" sz="2800">
                <a:solidFill>
                  <a:srgbClr val="0070C0"/>
                </a:solidFill>
                <a:latin typeface="Pristina" pitchFamily="66" charset="0"/>
              </a:rPr>
              <a:t>Transparency</a:t>
            </a:r>
          </a:p>
          <a:p>
            <a:pPr>
              <a:buFont typeface="Arial" charset="0"/>
              <a:buChar char="•"/>
            </a:pPr>
            <a:r>
              <a:rPr lang="en-US" sz="2800">
                <a:solidFill>
                  <a:srgbClr val="0070C0"/>
                </a:solidFill>
                <a:latin typeface="Pristina" pitchFamily="66" charset="0"/>
              </a:rPr>
              <a:t>Price</a:t>
            </a:r>
            <a:endParaRPr lang="en-US" b="1"/>
          </a:p>
        </p:txBody>
      </p:sp>
      <p:pic>
        <p:nvPicPr>
          <p:cNvPr id="25603" name="Picture 2"/>
          <p:cNvPicPr>
            <a:picLocks noChangeAspect="1" noChangeArrowheads="1"/>
          </p:cNvPicPr>
          <p:nvPr/>
        </p:nvPicPr>
        <p:blipFill>
          <a:blip r:embed="rId3"/>
          <a:srcRect/>
          <a:stretch>
            <a:fillRect/>
          </a:stretch>
        </p:blipFill>
        <p:spPr bwMode="auto">
          <a:xfrm>
            <a:off x="6019800" y="152400"/>
            <a:ext cx="2914650" cy="3771900"/>
          </a:xfrm>
          <a:prstGeom prst="rect">
            <a:avLst/>
          </a:prstGeom>
          <a:noFill/>
          <a:ln w="12700" cap="sq">
            <a:noFill/>
            <a:miter lim="800000"/>
            <a:headEnd type="none" w="sm" len="sm"/>
            <a:tailEnd type="none" w="sm" len="sm"/>
          </a:ln>
        </p:spPr>
      </p:pic>
      <p:pic>
        <p:nvPicPr>
          <p:cNvPr id="25604" name="Picture 3"/>
          <p:cNvPicPr>
            <a:picLocks noChangeAspect="1" noChangeArrowheads="1"/>
          </p:cNvPicPr>
          <p:nvPr/>
        </p:nvPicPr>
        <p:blipFill>
          <a:blip r:embed="rId4"/>
          <a:srcRect/>
          <a:stretch>
            <a:fillRect/>
          </a:stretch>
        </p:blipFill>
        <p:spPr bwMode="auto">
          <a:xfrm>
            <a:off x="6096000" y="4024313"/>
            <a:ext cx="2819400" cy="2757487"/>
          </a:xfrm>
          <a:prstGeom prst="rect">
            <a:avLst/>
          </a:prstGeom>
          <a:noFill/>
          <a:ln w="12700" cap="sq">
            <a:noFill/>
            <a:miter lim="800000"/>
            <a:headEnd type="none" w="sm" len="sm"/>
            <a:tailEnd type="none" w="sm" len="sm"/>
          </a:ln>
        </p:spPr>
      </p:pic>
      <p:pic>
        <p:nvPicPr>
          <p:cNvPr id="25605" name="Picture 4"/>
          <p:cNvPicPr>
            <a:picLocks noChangeAspect="1" noChangeArrowheads="1"/>
          </p:cNvPicPr>
          <p:nvPr/>
        </p:nvPicPr>
        <p:blipFill>
          <a:blip r:embed="rId5"/>
          <a:srcRect/>
          <a:stretch>
            <a:fillRect/>
          </a:stretch>
        </p:blipFill>
        <p:spPr bwMode="auto">
          <a:xfrm>
            <a:off x="304800" y="5021263"/>
            <a:ext cx="1828800" cy="1836737"/>
          </a:xfrm>
          <a:prstGeom prst="rect">
            <a:avLst/>
          </a:prstGeom>
          <a:noFill/>
          <a:ln w="12700" cap="sq">
            <a:noFill/>
            <a:miter lim="800000"/>
            <a:headEnd type="none" w="sm" len="sm"/>
            <a:tailEnd type="none" w="sm" len="sm"/>
          </a:ln>
        </p:spPr>
      </p:pic>
      <p:pic>
        <p:nvPicPr>
          <p:cNvPr id="25606" name="Picture 5"/>
          <p:cNvPicPr>
            <a:picLocks noChangeAspect="1" noChangeArrowheads="1"/>
          </p:cNvPicPr>
          <p:nvPr/>
        </p:nvPicPr>
        <p:blipFill>
          <a:blip r:embed="rId6"/>
          <a:srcRect/>
          <a:stretch>
            <a:fillRect/>
          </a:stretch>
        </p:blipFill>
        <p:spPr bwMode="auto">
          <a:xfrm>
            <a:off x="2895600" y="4992688"/>
            <a:ext cx="2670175" cy="1789112"/>
          </a:xfrm>
          <a:prstGeom prst="rect">
            <a:avLst/>
          </a:prstGeom>
          <a:noFill/>
          <a:ln w="12700" cap="sq">
            <a:noFill/>
            <a:miter lim="800000"/>
            <a:headEnd type="none" w="sm" len="sm"/>
            <a:tailEnd type="none" w="sm" len="sm"/>
          </a:ln>
        </p:spPr>
      </p:pic>
      <p:pic>
        <p:nvPicPr>
          <p:cNvPr id="25607" name="Picture 6"/>
          <p:cNvPicPr>
            <a:picLocks noChangeAspect="1" noChangeArrowheads="1"/>
          </p:cNvPicPr>
          <p:nvPr/>
        </p:nvPicPr>
        <p:blipFill>
          <a:blip r:embed="rId7"/>
          <a:srcRect/>
          <a:stretch>
            <a:fillRect/>
          </a:stretch>
        </p:blipFill>
        <p:spPr bwMode="auto">
          <a:xfrm>
            <a:off x="3962400" y="2879725"/>
            <a:ext cx="1295400" cy="1820863"/>
          </a:xfrm>
          <a:prstGeom prst="rect">
            <a:avLst/>
          </a:prstGeom>
          <a:noFill/>
          <a:ln w="12700" cap="sq">
            <a:noFill/>
            <a:miter lim="800000"/>
            <a:headEnd type="none" w="sm" len="sm"/>
            <a:tailEnd type="none" w="sm" len="sm"/>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3"/>
          <a:srcRect/>
          <a:stretch>
            <a:fillRect/>
          </a:stretch>
        </p:blipFill>
        <p:spPr bwMode="auto">
          <a:xfrm>
            <a:off x="0" y="149225"/>
            <a:ext cx="9144000" cy="6559550"/>
          </a:xfrm>
          <a:prstGeom prst="rect">
            <a:avLst/>
          </a:prstGeom>
          <a:noFill/>
          <a:ln w="12700" cap="sq">
            <a:noFill/>
            <a:miter lim="800000"/>
            <a:headEnd type="none" w="sm" len="sm"/>
            <a:tailEnd type="none" w="sm" len="sm"/>
          </a:ln>
        </p:spPr>
      </p:pic>
      <p:sp>
        <p:nvSpPr>
          <p:cNvPr id="3" name="Rectangle 2"/>
          <p:cNvSpPr/>
          <p:nvPr/>
        </p:nvSpPr>
        <p:spPr>
          <a:xfrm>
            <a:off x="5638800" y="381000"/>
            <a:ext cx="4572000" cy="923925"/>
          </a:xfrm>
          <a:prstGeom prst="rect">
            <a:avLst/>
          </a:prstGeom>
        </p:spPr>
        <p:txBody>
          <a:bodyPr>
            <a:spAutoFit/>
          </a:bodyPr>
          <a:lstStyle/>
          <a:p>
            <a:pPr eaLnBrk="0" hangingPunct="0">
              <a:defRPr/>
            </a:pPr>
            <a:r>
              <a:rPr kumimoji="1" lang="en-US" sz="5400" kern="0" dirty="0">
                <a:solidFill>
                  <a:srgbClr val="00B050"/>
                </a:solidFill>
                <a:effectLst>
                  <a:outerShdw blurRad="38100" dist="38100" dir="2700000" algn="tl">
                    <a:srgbClr val="000000"/>
                  </a:outerShdw>
                </a:effectLst>
                <a:latin typeface="Pristina" pitchFamily="66" charset="0"/>
              </a:rPr>
              <a:t>Disadvantages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2"/>
          <p:cNvSpPr txBox="1">
            <a:spLocks noChangeArrowheads="1"/>
          </p:cNvSpPr>
          <p:nvPr/>
        </p:nvSpPr>
        <p:spPr bwMode="auto">
          <a:xfrm>
            <a:off x="152400" y="152400"/>
            <a:ext cx="4495800" cy="3970338"/>
          </a:xfrm>
          <a:prstGeom prst="rect">
            <a:avLst/>
          </a:prstGeom>
          <a:solidFill>
            <a:srgbClr val="000000"/>
          </a:solidFill>
          <a:ln w="9525">
            <a:noFill/>
            <a:miter lim="800000"/>
            <a:headEnd/>
            <a:tailEnd/>
          </a:ln>
        </p:spPr>
        <p:txBody>
          <a:bodyPr>
            <a:spAutoFit/>
          </a:bodyPr>
          <a:lstStyle/>
          <a:p>
            <a:r>
              <a:rPr lang="es-VE" sz="2800" b="1" u="sng">
                <a:solidFill>
                  <a:srgbClr val="00B050"/>
                </a:solidFill>
                <a:latin typeface="Pristina" pitchFamily="66" charset="0"/>
              </a:rPr>
              <a:t>Disadvantages</a:t>
            </a:r>
            <a:endParaRPr lang="es-VE" sz="2800" u="sng">
              <a:solidFill>
                <a:srgbClr val="00B050"/>
              </a:solidFill>
              <a:latin typeface="Pristina" pitchFamily="66" charset="0"/>
            </a:endParaRPr>
          </a:p>
          <a:p>
            <a:endParaRPr lang="en-US" sz="2800">
              <a:solidFill>
                <a:srgbClr val="00B050"/>
              </a:solidFill>
              <a:latin typeface="Pristina" pitchFamily="66" charset="0"/>
            </a:endParaRPr>
          </a:p>
          <a:p>
            <a:pPr>
              <a:buFont typeface="Arial" charset="0"/>
              <a:buChar char="•"/>
            </a:pPr>
            <a:r>
              <a:rPr lang="en-US" sz="2800">
                <a:solidFill>
                  <a:srgbClr val="00B050"/>
                </a:solidFill>
                <a:latin typeface="Pristina" pitchFamily="66" charset="0"/>
              </a:rPr>
              <a:t>Delicate and heavy</a:t>
            </a:r>
          </a:p>
          <a:p>
            <a:pPr>
              <a:buFont typeface="Arial" charset="0"/>
              <a:buChar char="•"/>
            </a:pPr>
            <a:r>
              <a:rPr lang="en-US" sz="2800">
                <a:solidFill>
                  <a:srgbClr val="00B050"/>
                </a:solidFill>
                <a:latin typeface="Pristina" pitchFamily="66" charset="0"/>
              </a:rPr>
              <a:t>Doesn’t work as a structural material</a:t>
            </a:r>
          </a:p>
          <a:p>
            <a:pPr>
              <a:buFont typeface="Arial" charset="0"/>
              <a:buChar char="•"/>
            </a:pPr>
            <a:r>
              <a:rPr lang="en-US" sz="2800">
                <a:solidFill>
                  <a:srgbClr val="00B050"/>
                </a:solidFill>
                <a:latin typeface="Pristina" pitchFamily="66" charset="0"/>
              </a:rPr>
              <a:t>Not very robust</a:t>
            </a:r>
          </a:p>
          <a:p>
            <a:pPr>
              <a:buFont typeface="Arial" charset="0"/>
              <a:buChar char="•"/>
            </a:pPr>
            <a:r>
              <a:rPr lang="en-US" sz="2800">
                <a:solidFill>
                  <a:srgbClr val="00B050"/>
                </a:solidFill>
                <a:latin typeface="Pristina" pitchFamily="66" charset="0"/>
              </a:rPr>
              <a:t>Shatters easily when stressed, </a:t>
            </a:r>
            <a:endParaRPr lang="es-VE" sz="2800">
              <a:solidFill>
                <a:srgbClr val="00B050"/>
              </a:solidFill>
              <a:latin typeface="Pristina" pitchFamily="66" charset="0"/>
            </a:endParaRPr>
          </a:p>
          <a:p>
            <a:pPr>
              <a:buFont typeface="Arial" charset="0"/>
              <a:buChar char="•"/>
            </a:pPr>
            <a:r>
              <a:rPr lang="en-US" sz="2800">
                <a:solidFill>
                  <a:srgbClr val="00B050"/>
                </a:solidFill>
                <a:latin typeface="Pristina" pitchFamily="66" charset="0"/>
              </a:rPr>
              <a:t>Solar heat penetrates it</a:t>
            </a:r>
            <a:endParaRPr lang="es-VE" sz="2800">
              <a:solidFill>
                <a:srgbClr val="00B050"/>
              </a:solidFill>
              <a:latin typeface="Pristina" pitchFamily="66" charset="0"/>
            </a:endParaRPr>
          </a:p>
          <a:p>
            <a:pPr>
              <a:buFont typeface="Arial" charset="0"/>
              <a:buChar char="•"/>
            </a:pPr>
            <a:r>
              <a:rPr lang="en-US" sz="2800">
                <a:solidFill>
                  <a:srgbClr val="00B050"/>
                </a:solidFill>
                <a:latin typeface="Pristina" pitchFamily="66" charset="0"/>
              </a:rPr>
              <a:t>Transparency</a:t>
            </a:r>
          </a:p>
          <a:p>
            <a:pPr>
              <a:buFont typeface="Arial" charset="0"/>
              <a:buChar char="•"/>
            </a:pPr>
            <a:r>
              <a:rPr lang="en-US" sz="2800">
                <a:solidFill>
                  <a:srgbClr val="00B050"/>
                </a:solidFill>
                <a:latin typeface="Pristina" pitchFamily="66" charset="0"/>
              </a:rPr>
              <a:t>Price</a:t>
            </a:r>
            <a:endParaRPr lang="es-VE" sz="2800">
              <a:solidFill>
                <a:srgbClr val="00B050"/>
              </a:solidFill>
              <a:latin typeface="Pristina" pitchFamily="66" charset="0"/>
            </a:endParaRPr>
          </a:p>
        </p:txBody>
      </p:sp>
      <p:pic>
        <p:nvPicPr>
          <p:cNvPr id="27651" name="Picture 2"/>
          <p:cNvPicPr>
            <a:picLocks noChangeAspect="1" noChangeArrowheads="1"/>
          </p:cNvPicPr>
          <p:nvPr/>
        </p:nvPicPr>
        <p:blipFill>
          <a:blip r:embed="rId3"/>
          <a:srcRect/>
          <a:stretch>
            <a:fillRect/>
          </a:stretch>
        </p:blipFill>
        <p:spPr bwMode="auto">
          <a:xfrm>
            <a:off x="111125" y="4267200"/>
            <a:ext cx="3741738" cy="2400300"/>
          </a:xfrm>
          <a:prstGeom prst="rect">
            <a:avLst/>
          </a:prstGeom>
          <a:noFill/>
          <a:ln w="12700" cap="sq">
            <a:noFill/>
            <a:miter lim="800000"/>
            <a:headEnd type="none" w="sm" len="sm"/>
            <a:tailEnd type="none" w="sm" len="sm"/>
          </a:ln>
        </p:spPr>
      </p:pic>
      <p:pic>
        <p:nvPicPr>
          <p:cNvPr id="27652" name="Picture 3"/>
          <p:cNvPicPr>
            <a:picLocks noChangeAspect="1" noChangeArrowheads="1"/>
          </p:cNvPicPr>
          <p:nvPr/>
        </p:nvPicPr>
        <p:blipFill>
          <a:blip r:embed="rId4"/>
          <a:srcRect/>
          <a:stretch>
            <a:fillRect/>
          </a:stretch>
        </p:blipFill>
        <p:spPr bwMode="auto">
          <a:xfrm>
            <a:off x="4114800" y="4267200"/>
            <a:ext cx="3733800" cy="2489200"/>
          </a:xfrm>
          <a:prstGeom prst="rect">
            <a:avLst/>
          </a:prstGeom>
          <a:noFill/>
          <a:ln w="12700" cap="sq">
            <a:noFill/>
            <a:miter lim="800000"/>
            <a:headEnd type="none" w="sm" len="sm"/>
            <a:tailEnd type="none" w="sm" len="sm"/>
          </a:ln>
        </p:spPr>
      </p:pic>
      <p:pic>
        <p:nvPicPr>
          <p:cNvPr id="27653" name="Picture 6"/>
          <p:cNvPicPr>
            <a:picLocks noChangeAspect="1" noChangeArrowheads="1"/>
          </p:cNvPicPr>
          <p:nvPr/>
        </p:nvPicPr>
        <p:blipFill>
          <a:blip r:embed="rId5"/>
          <a:srcRect/>
          <a:stretch>
            <a:fillRect/>
          </a:stretch>
        </p:blipFill>
        <p:spPr bwMode="auto">
          <a:xfrm>
            <a:off x="4724400" y="1981200"/>
            <a:ext cx="1524000" cy="2143125"/>
          </a:xfrm>
          <a:prstGeom prst="rect">
            <a:avLst/>
          </a:prstGeom>
          <a:noFill/>
          <a:ln w="12700" cap="sq">
            <a:noFill/>
            <a:miter lim="800000"/>
            <a:headEnd type="none" w="sm" len="sm"/>
            <a:tailEnd type="none" w="sm" len="sm"/>
          </a:ln>
        </p:spPr>
      </p:pic>
      <p:pic>
        <p:nvPicPr>
          <p:cNvPr id="27654" name="Picture 4"/>
          <p:cNvPicPr>
            <a:picLocks noChangeAspect="1" noChangeArrowheads="1"/>
          </p:cNvPicPr>
          <p:nvPr/>
        </p:nvPicPr>
        <p:blipFill>
          <a:blip r:embed="rId6"/>
          <a:srcRect b="20000"/>
          <a:stretch>
            <a:fillRect/>
          </a:stretch>
        </p:blipFill>
        <p:spPr bwMode="auto">
          <a:xfrm>
            <a:off x="6324600" y="152400"/>
            <a:ext cx="2667000" cy="2133600"/>
          </a:xfrm>
          <a:prstGeom prst="rect">
            <a:avLst/>
          </a:prstGeom>
          <a:noFill/>
          <a:ln w="12700" cap="sq">
            <a:noFill/>
            <a:miter lim="800000"/>
            <a:headEnd type="none" w="sm" len="sm"/>
            <a:tailEnd type="none" w="sm" len="sm"/>
          </a:ln>
        </p:spPr>
      </p:pic>
      <p:sp>
        <p:nvSpPr>
          <p:cNvPr id="27656" name="Rectangle 8"/>
          <p:cNvSpPr>
            <a:spLocks noGrp="1" noChangeArrowheads="1"/>
          </p:cNvSpPr>
          <p:nvPr>
            <p:ph type="title" idx="4294967295"/>
          </p:nvPr>
        </p:nvSpPr>
        <p:spPr>
          <a:noFill/>
        </p:spPr>
        <p:txBody>
          <a:bodyPr/>
          <a:lstStyle/>
          <a:p>
            <a:endParaRPr lang="es-ES" smtClean="0">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62600" y="228600"/>
            <a:ext cx="3581400" cy="5170488"/>
          </a:xfrm>
          <a:prstGeom prst="rect">
            <a:avLst/>
          </a:prstGeom>
        </p:spPr>
        <p:txBody>
          <a:bodyPr>
            <a:spAutoFit/>
          </a:bodyPr>
          <a:lstStyle/>
          <a:p>
            <a:pPr eaLnBrk="0" hangingPunct="0">
              <a:defRPr/>
            </a:pPr>
            <a:r>
              <a:rPr kumimoji="1" lang="en-US" sz="6600" kern="0" dirty="0">
                <a:solidFill>
                  <a:srgbClr val="FF0000"/>
                </a:solidFill>
                <a:effectLst>
                  <a:outerShdw blurRad="38100" dist="38100" dir="2700000" algn="tl">
                    <a:srgbClr val="000000">
                      <a:alpha val="43137"/>
                    </a:srgbClr>
                  </a:outerShdw>
                </a:effectLst>
                <a:latin typeface="Pristina" pitchFamily="66" charset="0"/>
                <a:ea typeface="+mj-ea"/>
                <a:cs typeface="+mj-cs"/>
              </a:rPr>
              <a:t>So… you thought glass</a:t>
            </a:r>
          </a:p>
          <a:p>
            <a:pPr eaLnBrk="0" hangingPunct="0">
              <a:defRPr/>
            </a:pPr>
            <a:r>
              <a:rPr kumimoji="1" lang="en-US" sz="6600" kern="0" dirty="0">
                <a:solidFill>
                  <a:srgbClr val="FF0000"/>
                </a:solidFill>
                <a:effectLst>
                  <a:outerShdw blurRad="38100" dist="38100" dir="2700000" algn="tl">
                    <a:srgbClr val="000000">
                      <a:alpha val="43137"/>
                    </a:srgbClr>
                  </a:outerShdw>
                </a:effectLst>
                <a:latin typeface="Pristina" pitchFamily="66" charset="0"/>
                <a:ea typeface="+mj-ea"/>
                <a:cs typeface="+mj-cs"/>
              </a:rPr>
              <a:t> was boring right?</a:t>
            </a:r>
          </a:p>
        </p:txBody>
      </p:sp>
      <p:pic>
        <p:nvPicPr>
          <p:cNvPr id="5123" name="Picture 3" descr="glass torcido.jpg"/>
          <p:cNvPicPr>
            <a:picLocks noChangeAspect="1"/>
          </p:cNvPicPr>
          <p:nvPr/>
        </p:nvPicPr>
        <p:blipFill>
          <a:blip r:embed="rId3"/>
          <a:srcRect/>
          <a:stretch>
            <a:fillRect/>
          </a:stretch>
        </p:blipFill>
        <p:spPr bwMode="auto">
          <a:xfrm>
            <a:off x="0" y="0"/>
            <a:ext cx="51435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descr="BrokenGlass2.jpg"/>
          <p:cNvPicPr>
            <a:picLocks noChangeAspect="1"/>
          </p:cNvPicPr>
          <p:nvPr/>
        </p:nvPicPr>
        <p:blipFill>
          <a:blip r:embed="rId3"/>
          <a:srcRect/>
          <a:stretch>
            <a:fillRect/>
          </a:stretch>
        </p:blipFill>
        <p:spPr bwMode="auto">
          <a:xfrm>
            <a:off x="0" y="0"/>
            <a:ext cx="8518525" cy="6858000"/>
          </a:xfrm>
          <a:prstGeom prst="rect">
            <a:avLst/>
          </a:prstGeom>
          <a:noFill/>
          <a:ln w="9525">
            <a:noFill/>
            <a:miter lim="800000"/>
            <a:headEnd/>
            <a:tailEnd/>
          </a:ln>
        </p:spPr>
      </p:pic>
      <p:sp>
        <p:nvSpPr>
          <p:cNvPr id="3" name="Rectangle 2"/>
          <p:cNvSpPr/>
          <p:nvPr/>
        </p:nvSpPr>
        <p:spPr>
          <a:xfrm>
            <a:off x="6553200" y="381000"/>
            <a:ext cx="4572000" cy="923925"/>
          </a:xfrm>
          <a:prstGeom prst="rect">
            <a:avLst/>
          </a:prstGeom>
        </p:spPr>
        <p:txBody>
          <a:bodyPr>
            <a:spAutoFit/>
          </a:bodyPr>
          <a:lstStyle/>
          <a:p>
            <a:pPr eaLnBrk="0" hangingPunct="0">
              <a:defRPr/>
            </a:pPr>
            <a:r>
              <a:rPr kumimoji="1" lang="en-US" sz="5400" kern="0" dirty="0">
                <a:solidFill>
                  <a:srgbClr val="FFFF00"/>
                </a:solidFill>
                <a:effectLst>
                  <a:outerShdw blurRad="38100" dist="38100" dir="2700000" algn="tl">
                    <a:srgbClr val="000000"/>
                  </a:outerShdw>
                </a:effectLst>
                <a:latin typeface="Pristina" pitchFamily="66" charset="0"/>
              </a:rPr>
              <a:t>Definition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 descr="zipper-wine-glass.jpg"/>
          <p:cNvPicPr>
            <a:picLocks noChangeAspect="1"/>
          </p:cNvPicPr>
          <p:nvPr/>
        </p:nvPicPr>
        <p:blipFill>
          <a:blip r:embed="rId3"/>
          <a:srcRect/>
          <a:stretch>
            <a:fillRect/>
          </a:stretch>
        </p:blipFill>
        <p:spPr bwMode="auto">
          <a:xfrm>
            <a:off x="4191000" y="152400"/>
            <a:ext cx="4800600" cy="4800600"/>
          </a:xfrm>
          <a:prstGeom prst="rect">
            <a:avLst/>
          </a:prstGeom>
          <a:noFill/>
          <a:ln w="9525">
            <a:noFill/>
            <a:miter lim="800000"/>
            <a:headEnd/>
            <a:tailEnd/>
          </a:ln>
        </p:spPr>
      </p:pic>
      <p:sp>
        <p:nvSpPr>
          <p:cNvPr id="7171" name="TextBox 2"/>
          <p:cNvSpPr txBox="1">
            <a:spLocks noChangeArrowheads="1"/>
          </p:cNvSpPr>
          <p:nvPr/>
        </p:nvSpPr>
        <p:spPr bwMode="auto">
          <a:xfrm>
            <a:off x="152400" y="152400"/>
            <a:ext cx="3886200" cy="4800600"/>
          </a:xfrm>
          <a:prstGeom prst="rect">
            <a:avLst/>
          </a:prstGeom>
          <a:solidFill>
            <a:srgbClr val="000000"/>
          </a:solidFill>
          <a:ln w="9525">
            <a:noFill/>
            <a:miter lim="800000"/>
            <a:headEnd/>
            <a:tailEnd/>
          </a:ln>
        </p:spPr>
        <p:txBody>
          <a:bodyPr>
            <a:spAutoFit/>
          </a:bodyPr>
          <a:lstStyle/>
          <a:p>
            <a:pPr algn="just"/>
            <a:r>
              <a:rPr lang="en-US" sz="2800">
                <a:solidFill>
                  <a:srgbClr val="FFFF00"/>
                </a:solidFill>
                <a:latin typeface="Pristina" pitchFamily="66" charset="0"/>
              </a:rPr>
              <a:t>	Glass is a hard, brittle substance made by fusing silicates with soda or potash, lime, and, sometimes, various metallic oxides into a molten mass that is cooled rapidly to prevent crystallization or annealed to eliminate stresses: various types of glass can be transparent, translucent, heat-resistant, flexible, shatterproof, photochromic, etc.</a:t>
            </a:r>
            <a:endParaRPr lang="es-VE" sz="2800">
              <a:solidFill>
                <a:srgbClr val="FFFF00"/>
              </a:solidFill>
              <a:latin typeface="Pristina" pitchFamily="66" charset="0"/>
            </a:endParaRPr>
          </a:p>
        </p:txBody>
      </p:sp>
      <p:sp>
        <p:nvSpPr>
          <p:cNvPr id="7172" name="TextBox 4"/>
          <p:cNvSpPr txBox="1">
            <a:spLocks noChangeArrowheads="1"/>
          </p:cNvSpPr>
          <p:nvPr/>
        </p:nvSpPr>
        <p:spPr bwMode="auto">
          <a:xfrm>
            <a:off x="2895600" y="5245100"/>
            <a:ext cx="6096000" cy="1384300"/>
          </a:xfrm>
          <a:prstGeom prst="rect">
            <a:avLst/>
          </a:prstGeom>
          <a:solidFill>
            <a:srgbClr val="000000"/>
          </a:solidFill>
          <a:ln w="9525">
            <a:noFill/>
            <a:miter lim="800000"/>
            <a:headEnd/>
            <a:tailEnd/>
          </a:ln>
        </p:spPr>
        <p:txBody>
          <a:bodyPr>
            <a:spAutoFit/>
          </a:bodyPr>
          <a:lstStyle/>
          <a:p>
            <a:pPr algn="just"/>
            <a:r>
              <a:rPr lang="en-US" sz="2800" b="1">
                <a:solidFill>
                  <a:srgbClr val="FFFF00"/>
                </a:solidFill>
                <a:latin typeface="Pristina" pitchFamily="66" charset="0"/>
              </a:rPr>
              <a:t>	</a:t>
            </a:r>
            <a:r>
              <a:rPr lang="en-US" sz="2800">
                <a:solidFill>
                  <a:srgbClr val="FFFF00"/>
                </a:solidFill>
                <a:latin typeface="Pristina" pitchFamily="66" charset="0"/>
              </a:rPr>
              <a:t>Glass generally refers to a hard, brittle, transparent amorphous solid, such as that used for windows, many bottles, eyewear, and so on.</a:t>
            </a:r>
            <a:endParaRPr lang="es-VE" sz="2800">
              <a:solidFill>
                <a:srgbClr val="FFFF00"/>
              </a:solidFill>
              <a:latin typeface="Pristina" pitchFamily="66"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srcRect/>
          <a:stretch>
            <a:fillRect/>
          </a:stretch>
        </p:blipFill>
        <p:spPr bwMode="auto">
          <a:xfrm>
            <a:off x="0" y="258763"/>
            <a:ext cx="9144000" cy="6340475"/>
          </a:xfrm>
          <a:prstGeom prst="rect">
            <a:avLst/>
          </a:prstGeom>
          <a:noFill/>
          <a:ln w="12700" cap="sq">
            <a:noFill/>
            <a:miter lim="800000"/>
            <a:headEnd type="none" w="sm" len="sm"/>
            <a:tailEnd type="none" w="sm" len="sm"/>
          </a:ln>
        </p:spPr>
      </p:pic>
      <p:sp>
        <p:nvSpPr>
          <p:cNvPr id="3" name="Rectangle 2"/>
          <p:cNvSpPr/>
          <p:nvPr/>
        </p:nvSpPr>
        <p:spPr>
          <a:xfrm>
            <a:off x="6553200" y="381000"/>
            <a:ext cx="4572000" cy="923925"/>
          </a:xfrm>
          <a:prstGeom prst="rect">
            <a:avLst/>
          </a:prstGeom>
        </p:spPr>
        <p:txBody>
          <a:bodyPr>
            <a:spAutoFit/>
          </a:bodyPr>
          <a:lstStyle/>
          <a:p>
            <a:pPr eaLnBrk="0" hangingPunct="0">
              <a:defRPr/>
            </a:pPr>
            <a:r>
              <a:rPr kumimoji="1" lang="en-US" sz="5400" kern="0" dirty="0">
                <a:solidFill>
                  <a:srgbClr val="FF6600"/>
                </a:solidFill>
                <a:effectLst>
                  <a:outerShdw blurRad="38100" dist="38100" dir="2700000" algn="tl">
                    <a:srgbClr val="000000"/>
                  </a:outerShdw>
                </a:effectLst>
                <a:latin typeface="Pristina" pitchFamily="66" charset="0"/>
              </a:rPr>
              <a:t>Origin</a:t>
            </a:r>
            <a:r>
              <a:rPr kumimoji="1" lang="en-US" sz="5400" kern="0" dirty="0">
                <a:solidFill>
                  <a:srgbClr val="FFFF00"/>
                </a:solidFill>
                <a:effectLst>
                  <a:outerShdw blurRad="38100" dist="38100" dir="2700000" algn="tl">
                    <a:srgbClr val="000000"/>
                  </a:outerShdw>
                </a:effectLst>
                <a:latin typeface="Pristina" pitchFamily="66" charset="0"/>
              </a:rPr>
              <a: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srcRect/>
          <a:stretch>
            <a:fillRect/>
          </a:stretch>
        </p:blipFill>
        <p:spPr bwMode="auto">
          <a:xfrm>
            <a:off x="1524000" y="1878013"/>
            <a:ext cx="7620000" cy="4979987"/>
          </a:xfrm>
          <a:prstGeom prst="rect">
            <a:avLst/>
          </a:prstGeom>
          <a:noFill/>
          <a:ln w="12700" cap="sq">
            <a:noFill/>
            <a:miter lim="800000"/>
            <a:headEnd type="none" w="sm" len="sm"/>
            <a:tailEnd type="none" w="sm" len="sm"/>
          </a:ln>
        </p:spPr>
      </p:pic>
      <p:sp>
        <p:nvSpPr>
          <p:cNvPr id="9219" name="TextBox 1"/>
          <p:cNvSpPr txBox="1">
            <a:spLocks noChangeArrowheads="1"/>
          </p:cNvSpPr>
          <p:nvPr/>
        </p:nvSpPr>
        <p:spPr bwMode="auto">
          <a:xfrm>
            <a:off x="0" y="0"/>
            <a:ext cx="6096000" cy="2246313"/>
          </a:xfrm>
          <a:prstGeom prst="rect">
            <a:avLst/>
          </a:prstGeom>
          <a:solidFill>
            <a:srgbClr val="000000"/>
          </a:solidFill>
          <a:ln w="9525">
            <a:noFill/>
            <a:miter lim="800000"/>
            <a:headEnd/>
            <a:tailEnd/>
          </a:ln>
        </p:spPr>
        <p:txBody>
          <a:bodyPr>
            <a:spAutoFit/>
          </a:bodyPr>
          <a:lstStyle/>
          <a:p>
            <a:pPr algn="just"/>
            <a:r>
              <a:rPr lang="en-US" sz="2800" b="1">
                <a:solidFill>
                  <a:srgbClr val="FF6600"/>
                </a:solidFill>
                <a:latin typeface="Pristina" pitchFamily="66" charset="0"/>
              </a:rPr>
              <a:t>	</a:t>
            </a:r>
            <a:r>
              <a:rPr lang="en-US" sz="2800">
                <a:solidFill>
                  <a:srgbClr val="FF6600"/>
                </a:solidFill>
                <a:latin typeface="Pristina" pitchFamily="66" charset="0"/>
              </a:rPr>
              <a:t> Before man learned the secret of glassmaking, nature was the world's only glassmaker. Lightning striking sand melted it into long, thin tubes of glass, and volcanoes erupting melted rocks and sand into glass.</a:t>
            </a:r>
            <a:endParaRPr lang="es-VE" sz="2800">
              <a:solidFill>
                <a:srgbClr val="FF6600"/>
              </a:solidFill>
              <a:latin typeface="Pristina" pitchFamily="66" charset="0"/>
            </a:endParaRPr>
          </a:p>
        </p:txBody>
      </p:sp>
      <p:pic>
        <p:nvPicPr>
          <p:cNvPr id="9220" name="Picture 3"/>
          <p:cNvPicPr>
            <a:picLocks noChangeAspect="1" noChangeArrowheads="1"/>
          </p:cNvPicPr>
          <p:nvPr/>
        </p:nvPicPr>
        <p:blipFill>
          <a:blip r:embed="rId4"/>
          <a:srcRect l="5333" t="3999" r="3999" b="3999"/>
          <a:stretch>
            <a:fillRect/>
          </a:stretch>
        </p:blipFill>
        <p:spPr bwMode="auto">
          <a:xfrm>
            <a:off x="152400" y="3200400"/>
            <a:ext cx="2590800" cy="3505200"/>
          </a:xfrm>
          <a:prstGeom prst="rect">
            <a:avLst/>
          </a:prstGeom>
          <a:noFill/>
          <a:ln w="12700" cap="sq">
            <a:noFill/>
            <a:miter lim="800000"/>
            <a:headEnd type="none" w="sm" len="sm"/>
            <a:tailEnd type="none" w="sm" len="sm"/>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3" descr="sand.jpg"/>
          <p:cNvPicPr>
            <a:picLocks noChangeAspect="1"/>
          </p:cNvPicPr>
          <p:nvPr/>
        </p:nvPicPr>
        <p:blipFill>
          <a:blip r:embed="rId3"/>
          <a:srcRect/>
          <a:stretch>
            <a:fillRect/>
          </a:stretch>
        </p:blipFill>
        <p:spPr bwMode="auto">
          <a:xfrm>
            <a:off x="1524000" y="4040188"/>
            <a:ext cx="4038600" cy="2817812"/>
          </a:xfrm>
          <a:prstGeom prst="rect">
            <a:avLst/>
          </a:prstGeom>
          <a:noFill/>
          <a:ln w="9525">
            <a:noFill/>
            <a:miter lim="800000"/>
            <a:headEnd/>
            <a:tailEnd/>
          </a:ln>
        </p:spPr>
      </p:pic>
      <p:sp>
        <p:nvSpPr>
          <p:cNvPr id="10243" name="Rectangle 1"/>
          <p:cNvSpPr>
            <a:spLocks noChangeArrowheads="1"/>
          </p:cNvSpPr>
          <p:nvPr/>
        </p:nvSpPr>
        <p:spPr bwMode="auto">
          <a:xfrm>
            <a:off x="4800600" y="304800"/>
            <a:ext cx="4114800" cy="3108325"/>
          </a:xfrm>
          <a:prstGeom prst="rect">
            <a:avLst/>
          </a:prstGeom>
          <a:solidFill>
            <a:srgbClr val="000000"/>
          </a:solidFill>
          <a:ln w="9525">
            <a:noFill/>
            <a:miter lim="800000"/>
            <a:headEnd/>
            <a:tailEnd/>
          </a:ln>
        </p:spPr>
        <p:txBody>
          <a:bodyPr>
            <a:spAutoFit/>
          </a:bodyPr>
          <a:lstStyle/>
          <a:p>
            <a:r>
              <a:rPr lang="en-US" sz="2800">
                <a:solidFill>
                  <a:srgbClr val="FF6600"/>
                </a:solidFill>
                <a:latin typeface="Pristina" pitchFamily="66" charset="0"/>
              </a:rPr>
              <a:t>Today, three inexpensive ingredients, sand, soda ash, and lime, are melted together to make glass. This is done in large furnaces at high temperatures until the mixture become a syrupy mass. </a:t>
            </a:r>
            <a:r>
              <a:rPr lang="es-VE" sz="2800">
                <a:solidFill>
                  <a:srgbClr val="FF6600"/>
                </a:solidFill>
                <a:latin typeface="Pristina" pitchFamily="66" charset="0"/>
              </a:rPr>
              <a:t>When this syrup cools, it is glass</a:t>
            </a:r>
            <a:r>
              <a:rPr lang="es-VE" sz="2800">
                <a:solidFill>
                  <a:srgbClr val="FFFF00"/>
                </a:solidFill>
                <a:latin typeface="Pristina" pitchFamily="66" charset="0"/>
              </a:rPr>
              <a:t>.</a:t>
            </a:r>
          </a:p>
        </p:txBody>
      </p:sp>
      <p:pic>
        <p:nvPicPr>
          <p:cNvPr id="10244" name="Picture 2" descr="Limes2.jpg"/>
          <p:cNvPicPr>
            <a:picLocks noChangeAspect="1"/>
          </p:cNvPicPr>
          <p:nvPr/>
        </p:nvPicPr>
        <p:blipFill>
          <a:blip r:embed="rId4"/>
          <a:srcRect/>
          <a:stretch>
            <a:fillRect/>
          </a:stretch>
        </p:blipFill>
        <p:spPr bwMode="auto">
          <a:xfrm>
            <a:off x="0" y="0"/>
            <a:ext cx="4572000" cy="4064000"/>
          </a:xfrm>
          <a:prstGeom prst="rect">
            <a:avLst/>
          </a:prstGeom>
          <a:noFill/>
          <a:ln w="9525">
            <a:noFill/>
            <a:miter lim="800000"/>
            <a:headEnd/>
            <a:tailEnd/>
          </a:ln>
        </p:spPr>
      </p:pic>
      <p:pic>
        <p:nvPicPr>
          <p:cNvPr id="10245" name="Picture 4" descr="Soda_Ash_Light.jpg"/>
          <p:cNvPicPr>
            <a:picLocks noChangeAspect="1"/>
          </p:cNvPicPr>
          <p:nvPr/>
        </p:nvPicPr>
        <p:blipFill>
          <a:blip r:embed="rId5"/>
          <a:srcRect/>
          <a:stretch>
            <a:fillRect/>
          </a:stretch>
        </p:blipFill>
        <p:spPr bwMode="auto">
          <a:xfrm>
            <a:off x="6096000" y="3810000"/>
            <a:ext cx="3048000"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srcRect/>
          <a:stretch>
            <a:fillRect/>
          </a:stretch>
        </p:blipFill>
        <p:spPr bwMode="auto">
          <a:xfrm>
            <a:off x="457200" y="-17463"/>
            <a:ext cx="8229600" cy="6892926"/>
          </a:xfrm>
          <a:prstGeom prst="rect">
            <a:avLst/>
          </a:prstGeom>
          <a:noFill/>
          <a:ln w="12700" cap="sq">
            <a:noFill/>
            <a:miter lim="800000"/>
            <a:headEnd type="none" w="sm" len="sm"/>
            <a:tailEnd type="none" w="sm" len="sm"/>
          </a:ln>
        </p:spPr>
      </p:pic>
      <p:sp>
        <p:nvSpPr>
          <p:cNvPr id="2" name="Rectangle 1"/>
          <p:cNvSpPr/>
          <p:nvPr/>
        </p:nvSpPr>
        <p:spPr>
          <a:xfrm>
            <a:off x="6553200" y="381000"/>
            <a:ext cx="4572000" cy="923925"/>
          </a:xfrm>
          <a:prstGeom prst="rect">
            <a:avLst/>
          </a:prstGeom>
        </p:spPr>
        <p:txBody>
          <a:bodyPr>
            <a:spAutoFit/>
          </a:bodyPr>
          <a:lstStyle/>
          <a:p>
            <a:pPr eaLnBrk="0" hangingPunct="0">
              <a:defRPr/>
            </a:pPr>
            <a:r>
              <a:rPr kumimoji="1" lang="en-US" sz="5400" kern="0" dirty="0">
                <a:solidFill>
                  <a:srgbClr val="00B0F0"/>
                </a:solidFill>
                <a:effectLst>
                  <a:outerShdw blurRad="38100" dist="38100" dir="2700000" algn="tl">
                    <a:srgbClr val="000000"/>
                  </a:outerShdw>
                </a:effectLst>
                <a:latin typeface="Pristina" pitchFamily="66" charset="0"/>
              </a:rPr>
              <a:t>Methods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ity architecture design template">
  <a:themeElements>
    <a:clrScheme name="">
      <a:dk1>
        <a:srgbClr val="292929"/>
      </a:dk1>
      <a:lt1>
        <a:srgbClr val="FFFFFF"/>
      </a:lt1>
      <a:dk2>
        <a:srgbClr val="C0C0C0"/>
      </a:dk2>
      <a:lt2>
        <a:srgbClr val="FFFFFF"/>
      </a:lt2>
      <a:accent1>
        <a:srgbClr val="AE6A58"/>
      </a:accent1>
      <a:accent2>
        <a:srgbClr val="A18461"/>
      </a:accent2>
      <a:accent3>
        <a:srgbClr val="DCDCDC"/>
      </a:accent3>
      <a:accent4>
        <a:srgbClr val="DADADA"/>
      </a:accent4>
      <a:accent5>
        <a:srgbClr val="D3B9B4"/>
      </a:accent5>
      <a:accent6>
        <a:srgbClr val="917757"/>
      </a:accent6>
      <a:hlink>
        <a:srgbClr val="71584D"/>
      </a:hlink>
      <a:folHlink>
        <a:srgbClr val="343332"/>
      </a:folHlink>
    </a:clrScheme>
    <a:fontScheme name="City architecture design 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City architecture design template 1">
        <a:dk1>
          <a:srgbClr val="663300"/>
        </a:dk1>
        <a:lt1>
          <a:srgbClr val="C0C0C0"/>
        </a:lt1>
        <a:dk2>
          <a:srgbClr val="D7C5B5"/>
        </a:dk2>
        <a:lt2>
          <a:srgbClr val="292929"/>
        </a:lt2>
        <a:accent1>
          <a:srgbClr val="AE6A58"/>
        </a:accent1>
        <a:accent2>
          <a:srgbClr val="A18461"/>
        </a:accent2>
        <a:accent3>
          <a:srgbClr val="DCDCDC"/>
        </a:accent3>
        <a:accent4>
          <a:srgbClr val="562A00"/>
        </a:accent4>
        <a:accent5>
          <a:srgbClr val="D3B9B4"/>
        </a:accent5>
        <a:accent6>
          <a:srgbClr val="917757"/>
        </a:accent6>
        <a:hlink>
          <a:srgbClr val="71584D"/>
        </a:hlink>
        <a:folHlink>
          <a:srgbClr val="34333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ity architecture design template 1">
    <a:dk1>
      <a:srgbClr val="663300"/>
    </a:dk1>
    <a:lt1>
      <a:srgbClr val="C0C0C0"/>
    </a:lt1>
    <a:dk2>
      <a:srgbClr val="D7C5B5"/>
    </a:dk2>
    <a:lt2>
      <a:srgbClr val="292929"/>
    </a:lt2>
    <a:accent1>
      <a:srgbClr val="AE6A58"/>
    </a:accent1>
    <a:accent2>
      <a:srgbClr val="A18461"/>
    </a:accent2>
    <a:accent3>
      <a:srgbClr val="DCDCDC"/>
    </a:accent3>
    <a:accent4>
      <a:srgbClr val="562A00"/>
    </a:accent4>
    <a:accent5>
      <a:srgbClr val="D3B9B4"/>
    </a:accent5>
    <a:accent6>
      <a:srgbClr val="917757"/>
    </a:accent6>
    <a:hlink>
      <a:srgbClr val="71584D"/>
    </a:hlink>
    <a:folHlink>
      <a:srgbClr val="343332"/>
    </a:folHlink>
  </a:clrScheme>
</a:themeOverride>
</file>

<file path=docProps/app.xml><?xml version="1.0" encoding="utf-8"?>
<Properties xmlns="http://schemas.openxmlformats.org/officeDocument/2006/extended-properties" xmlns:vt="http://schemas.openxmlformats.org/officeDocument/2006/docPropsVTypes">
  <Template>City architecture design template</Template>
  <TotalTime>317</TotalTime>
  <Words>555</Words>
  <Application>Microsoft PowerPoint</Application>
  <PresentationFormat>On-screen Show (4:3)</PresentationFormat>
  <Paragraphs>87</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City architecture design template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Glass</dc:title>
  <dc:creator>Mario</dc:creator>
  <cp:lastModifiedBy>Oscar González Bello</cp:lastModifiedBy>
  <cp:revision>38</cp:revision>
  <cp:lastPrinted>1601-01-01T00:00:00Z</cp:lastPrinted>
  <dcterms:created xsi:type="dcterms:W3CDTF">2009-03-08T22:10:15Z</dcterms:created>
  <dcterms:modified xsi:type="dcterms:W3CDTF">2009-03-11T01:03:20Z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TC011408321033</vt:lpwstr>
  </property>
</Properties>
</file>